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1"/>
  </p:notesMasterIdLst>
  <p:handoutMasterIdLst>
    <p:handoutMasterId r:id="rId42"/>
  </p:handoutMasterIdLst>
  <p:sldIdLst>
    <p:sldId id="256" r:id="rId2"/>
    <p:sldId id="260" r:id="rId3"/>
    <p:sldId id="261" r:id="rId4"/>
    <p:sldId id="257"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8" r:id="rId31"/>
    <p:sldId id="289" r:id="rId32"/>
    <p:sldId id="290" r:id="rId33"/>
    <p:sldId id="291" r:id="rId34"/>
    <p:sldId id="292" r:id="rId35"/>
    <p:sldId id="293" r:id="rId36"/>
    <p:sldId id="294" r:id="rId37"/>
    <p:sldId id="295" r:id="rId38"/>
    <p:sldId id="296" r:id="rId39"/>
    <p:sldId id="297" r:id="rId40"/>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F3F"/>
    <a:srgbClr val="000099"/>
    <a:srgbClr val="DB7D00"/>
    <a:srgbClr val="F9E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8" autoAdjust="0"/>
    <p:restoredTop sz="94673" autoAdjust="0"/>
  </p:normalViewPr>
  <p:slideViewPr>
    <p:cSldViewPr>
      <p:cViewPr varScale="1">
        <p:scale>
          <a:sx n="130" d="100"/>
          <a:sy n="130" d="100"/>
        </p:scale>
        <p:origin x="828" y="12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100" d="100"/>
          <a:sy n="100" d="100"/>
        </p:scale>
        <p:origin x="-3600"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EDA9FB6-D9ED-404E-AFD2-37E0835FC3D6}" type="datetimeFigureOut">
              <a:rPr lang="cs-CZ" smtClean="0"/>
              <a:pPr/>
              <a:t>05.06.2023</a:t>
            </a:fld>
            <a:endParaRPr lang="cs-CZ"/>
          </a:p>
        </p:txBody>
      </p:sp>
      <p:sp>
        <p:nvSpPr>
          <p:cNvPr id="4" name="Zástupný symbol pro zápatí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4BA257B-425A-4350-8792-7C494188941C}" type="slidenum">
              <a:rPr lang="cs-CZ" smtClean="0"/>
              <a:pPr/>
              <a:t>‹#›</a:t>
            </a:fld>
            <a:endParaRPr lang="cs-CZ"/>
          </a:p>
        </p:txBody>
      </p:sp>
    </p:spTree>
    <p:extLst>
      <p:ext uri="{BB962C8B-B14F-4D97-AF65-F5344CB8AC3E}">
        <p14:creationId xmlns:p14="http://schemas.microsoft.com/office/powerpoint/2010/main" val="12820806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7B48070-1754-4046-9E38-6F5D9D5E9BB1}" type="datetimeFigureOut">
              <a:rPr lang="cs-CZ" smtClean="0"/>
              <a:pPr/>
              <a:t>05.06.2023</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A477F0F-9C0A-45F8-A7AE-EABCF9118898}" type="slidenum">
              <a:rPr lang="cs-CZ" smtClean="0"/>
              <a:pPr/>
              <a:t>‹#›</a:t>
            </a:fld>
            <a:endParaRPr lang="cs-CZ"/>
          </a:p>
        </p:txBody>
      </p:sp>
    </p:spTree>
    <p:extLst>
      <p:ext uri="{BB962C8B-B14F-4D97-AF65-F5344CB8AC3E}">
        <p14:creationId xmlns:p14="http://schemas.microsoft.com/office/powerpoint/2010/main" val="12214698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Úvodní list">
    <p:spTree>
      <p:nvGrpSpPr>
        <p:cNvPr id="1" name=""/>
        <p:cNvGrpSpPr/>
        <p:nvPr/>
      </p:nvGrpSpPr>
      <p:grpSpPr>
        <a:xfrm>
          <a:off x="0" y="0"/>
          <a:ext cx="0" cy="0"/>
          <a:chOff x="0" y="0"/>
          <a:chExt cx="0" cy="0"/>
        </a:xfrm>
      </p:grpSpPr>
      <p:sp>
        <p:nvSpPr>
          <p:cNvPr id="5" name="Podnadpis 2"/>
          <p:cNvSpPr>
            <a:spLocks noGrp="1"/>
          </p:cNvSpPr>
          <p:nvPr>
            <p:ph type="subTitle" idx="1" hasCustomPrompt="1"/>
          </p:nvPr>
        </p:nvSpPr>
        <p:spPr>
          <a:xfrm>
            <a:off x="1403648" y="4581128"/>
            <a:ext cx="7056784" cy="1800200"/>
          </a:xfrm>
          <a:prstGeom prst="rect">
            <a:avLst/>
          </a:prstGeom>
        </p:spPr>
        <p:txBody>
          <a:bodyPr anchor="b">
            <a:noAutofit/>
          </a:bodyPr>
          <a:lstStyle>
            <a:lvl1pPr marL="0" indent="0" algn="l">
              <a:spcBef>
                <a:spcPts val="1000"/>
              </a:spcBef>
              <a:spcAft>
                <a:spcPts val="1000"/>
              </a:spcAft>
              <a:buNone/>
              <a:defRPr sz="2000" baseline="0">
                <a:solidFill>
                  <a:schemeClr val="tx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dirty="0"/>
              <a:t>autoři projektu</a:t>
            </a:r>
          </a:p>
        </p:txBody>
      </p:sp>
      <p:sp>
        <p:nvSpPr>
          <p:cNvPr id="6" name="Nadpis 13"/>
          <p:cNvSpPr>
            <a:spLocks noGrp="1" noChangeAspect="1"/>
          </p:cNvSpPr>
          <p:nvPr>
            <p:ph type="title" hasCustomPrompt="1"/>
          </p:nvPr>
        </p:nvSpPr>
        <p:spPr>
          <a:xfrm>
            <a:off x="1403648" y="1988840"/>
            <a:ext cx="7283152" cy="1872208"/>
          </a:xfrm>
          <a:prstGeom prst="rect">
            <a:avLst/>
          </a:prstGeom>
        </p:spPr>
        <p:txBody>
          <a:bodyPr anchor="b"/>
          <a:lstStyle>
            <a:lvl1pPr algn="l">
              <a:defRPr b="1" baseline="0">
                <a:solidFill>
                  <a:srgbClr val="000099"/>
                </a:solidFill>
                <a:latin typeface="Arial" pitchFamily="34" charset="0"/>
                <a:cs typeface="Arial" pitchFamily="34" charset="0"/>
              </a:defRPr>
            </a:lvl1pPr>
          </a:lstStyle>
          <a:p>
            <a:r>
              <a:rPr lang="cs-CZ" dirty="0"/>
              <a:t>NÁZEV PREZENTACE</a:t>
            </a:r>
          </a:p>
        </p:txBody>
      </p:sp>
      <p:sp>
        <p:nvSpPr>
          <p:cNvPr id="7" name="Podnadpis 2"/>
          <p:cNvSpPr txBox="1">
            <a:spLocks/>
          </p:cNvSpPr>
          <p:nvPr userDrawn="1"/>
        </p:nvSpPr>
        <p:spPr>
          <a:xfrm>
            <a:off x="1403648" y="3789040"/>
            <a:ext cx="7209184" cy="576064"/>
          </a:xfrm>
          <a:prstGeom prst="rect">
            <a:avLst/>
          </a:prstGeom>
        </p:spPr>
        <p:txBody>
          <a:bodyPr>
            <a:noAutofit/>
          </a:bodyPr>
          <a:lstStyle>
            <a:lvl1pPr marL="0" indent="0" algn="l">
              <a:buNone/>
              <a:defRPr sz="2600" baseline="0">
                <a:solidFill>
                  <a:schemeClr val="tx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cs-CZ" sz="2600" b="0" i="0" u="none" strike="noStrike" kern="1200" cap="none" spc="0" normalizeH="0" baseline="0" noProof="0">
                <a:ln>
                  <a:noFill/>
                </a:ln>
                <a:solidFill>
                  <a:schemeClr val="tx1"/>
                </a:solidFill>
                <a:effectLst/>
                <a:uLnTx/>
                <a:uFillTx/>
                <a:latin typeface="Arial" pitchFamily="34" charset="0"/>
                <a:ea typeface="+mn-ea"/>
                <a:cs typeface="Arial" pitchFamily="34" charset="0"/>
              </a:rPr>
              <a:t>MINISTERSTVO PRO MÍSTNÍ ROZVOJ ČR</a:t>
            </a:r>
          </a:p>
        </p:txBody>
      </p:sp>
      <p:pic>
        <p:nvPicPr>
          <p:cNvPr id="8" name="Obrázek 7" descr="mmr_cr_rgb.emf"/>
          <p:cNvPicPr>
            <a:picLocks noChangeAspect="1"/>
          </p:cNvPicPr>
          <p:nvPr userDrawn="1"/>
        </p:nvPicPr>
        <p:blipFill>
          <a:blip r:embed="rId2" cstate="print"/>
          <a:stretch>
            <a:fillRect/>
          </a:stretch>
        </p:blipFill>
        <p:spPr>
          <a:xfrm>
            <a:off x="323528" y="692696"/>
            <a:ext cx="2565000" cy="562500"/>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nitřní list s nadpisem">
    <p:spTree>
      <p:nvGrpSpPr>
        <p:cNvPr id="1" name=""/>
        <p:cNvGrpSpPr/>
        <p:nvPr/>
      </p:nvGrpSpPr>
      <p:grpSpPr>
        <a:xfrm>
          <a:off x="0" y="0"/>
          <a:ext cx="0" cy="0"/>
          <a:chOff x="0" y="0"/>
          <a:chExt cx="0" cy="0"/>
        </a:xfrm>
      </p:grpSpPr>
      <p:sp>
        <p:nvSpPr>
          <p:cNvPr id="3" name="Zástupný symbol pro obsah 2"/>
          <p:cNvSpPr>
            <a:spLocks noGrp="1"/>
          </p:cNvSpPr>
          <p:nvPr>
            <p:ph idx="1" hasCustomPrompt="1"/>
          </p:nvPr>
        </p:nvSpPr>
        <p:spPr>
          <a:xfrm>
            <a:off x="395536" y="2060848"/>
            <a:ext cx="8291264" cy="4392488"/>
          </a:xfrm>
          <a:prstGeom prst="rect">
            <a:avLst/>
          </a:prstGeom>
        </p:spPr>
        <p:txBody>
          <a:bodyPr>
            <a:normAutofit/>
          </a:bodyPr>
          <a:lstStyle>
            <a:lvl1pPr marL="0" indent="0" algn="l">
              <a:spcBef>
                <a:spcPts val="1000"/>
              </a:spcBef>
              <a:spcAft>
                <a:spcPts val="1000"/>
              </a:spcAft>
              <a:buFontTx/>
              <a:buNone/>
              <a:defRPr sz="2800">
                <a:latin typeface="Arial" pitchFamily="34" charset="0"/>
                <a:cs typeface="Arial" pitchFamily="34" charset="0"/>
              </a:defRPr>
            </a:lvl1pPr>
            <a:lvl2pPr algn="l">
              <a:buFontTx/>
              <a:buNone/>
              <a:defRPr sz="2400">
                <a:latin typeface="Arial" pitchFamily="34" charset="0"/>
                <a:cs typeface="Arial" pitchFamily="34" charset="0"/>
              </a:defRPr>
            </a:lvl2pPr>
            <a:lvl3pPr algn="l">
              <a:buFontTx/>
              <a:buNone/>
              <a:defRPr sz="2000">
                <a:latin typeface="Arial" pitchFamily="34" charset="0"/>
                <a:cs typeface="Arial" pitchFamily="34" charset="0"/>
              </a:defRPr>
            </a:lvl3pPr>
            <a:lvl4pPr algn="l">
              <a:buFontTx/>
              <a:buNone/>
              <a:defRPr sz="1800">
                <a:latin typeface="Arial" pitchFamily="34" charset="0"/>
                <a:cs typeface="Arial" pitchFamily="34" charset="0"/>
              </a:defRPr>
            </a:lvl4pPr>
            <a:lvl5pPr algn="l">
              <a:buFontTx/>
              <a:buNone/>
              <a:defRPr sz="1800">
                <a:latin typeface="Arial" pitchFamily="34" charset="0"/>
                <a:cs typeface="Arial" pitchFamily="34" charset="0"/>
              </a:defRPr>
            </a:lvl5pPr>
            <a:lvl6pPr>
              <a:buNone/>
              <a:defRPr/>
            </a:lvl6pPr>
          </a:lstStyle>
          <a:p>
            <a:pPr lvl="0"/>
            <a:r>
              <a:rPr lang="cs-CZ" dirty="0"/>
              <a:t>Klepnutím vložíte text</a:t>
            </a:r>
          </a:p>
        </p:txBody>
      </p:sp>
      <p:sp>
        <p:nvSpPr>
          <p:cNvPr id="10" name="Nadpis 9"/>
          <p:cNvSpPr>
            <a:spLocks noGrp="1"/>
          </p:cNvSpPr>
          <p:nvPr>
            <p:ph type="title" hasCustomPrompt="1"/>
          </p:nvPr>
        </p:nvSpPr>
        <p:spPr>
          <a:xfrm>
            <a:off x="395536" y="1412776"/>
            <a:ext cx="8291264" cy="504056"/>
          </a:xfrm>
          <a:prstGeom prst="rect">
            <a:avLst/>
          </a:prstGeom>
        </p:spPr>
        <p:txBody>
          <a:bodyPr anchor="t">
            <a:noAutofit/>
          </a:bodyPr>
          <a:lstStyle>
            <a:lvl1pPr algn="l">
              <a:defRPr sz="3200" b="1">
                <a:solidFill>
                  <a:srgbClr val="000099"/>
                </a:solidFill>
                <a:latin typeface="Arial" pitchFamily="34" charset="0"/>
                <a:cs typeface="Arial" pitchFamily="34" charset="0"/>
              </a:defRPr>
            </a:lvl1pPr>
          </a:lstStyle>
          <a:p>
            <a:r>
              <a:rPr lang="cs-CZ" dirty="0"/>
              <a:t>NADPIS</a:t>
            </a:r>
          </a:p>
        </p:txBody>
      </p:sp>
      <p:pic>
        <p:nvPicPr>
          <p:cNvPr id="4" name="Obrázek 3" descr="mmr_cr_rgb.emf"/>
          <p:cNvPicPr>
            <a:picLocks noChangeAspect="1"/>
          </p:cNvPicPr>
          <p:nvPr userDrawn="1"/>
        </p:nvPicPr>
        <p:blipFill>
          <a:blip r:embed="rId2" cstate="print"/>
          <a:stretch>
            <a:fillRect/>
          </a:stretch>
        </p:blipFill>
        <p:spPr>
          <a:xfrm>
            <a:off x="467544" y="620688"/>
            <a:ext cx="2016224" cy="442154"/>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Vnitřní list bez nadpisu">
    <p:spTree>
      <p:nvGrpSpPr>
        <p:cNvPr id="1" name=""/>
        <p:cNvGrpSpPr/>
        <p:nvPr/>
      </p:nvGrpSpPr>
      <p:grpSpPr>
        <a:xfrm>
          <a:off x="0" y="0"/>
          <a:ext cx="0" cy="0"/>
          <a:chOff x="0" y="0"/>
          <a:chExt cx="0" cy="0"/>
        </a:xfrm>
      </p:grpSpPr>
      <p:sp>
        <p:nvSpPr>
          <p:cNvPr id="7" name="Zástupný symbol pro obsah 2"/>
          <p:cNvSpPr>
            <a:spLocks noGrp="1"/>
          </p:cNvSpPr>
          <p:nvPr>
            <p:ph idx="1" hasCustomPrompt="1"/>
          </p:nvPr>
        </p:nvSpPr>
        <p:spPr>
          <a:xfrm>
            <a:off x="395536" y="1484784"/>
            <a:ext cx="8291264" cy="4968552"/>
          </a:xfrm>
          <a:prstGeom prst="rect">
            <a:avLst/>
          </a:prstGeom>
        </p:spPr>
        <p:txBody>
          <a:bodyPr>
            <a:normAutofit/>
          </a:bodyPr>
          <a:lstStyle>
            <a:lvl1pPr algn="l">
              <a:spcBef>
                <a:spcPts val="1000"/>
              </a:spcBef>
              <a:spcAft>
                <a:spcPts val="1000"/>
              </a:spcAft>
              <a:buFontTx/>
              <a:buNone/>
              <a:defRPr sz="2800">
                <a:latin typeface="Arial" pitchFamily="34" charset="0"/>
                <a:cs typeface="Arial" pitchFamily="34" charset="0"/>
              </a:defRPr>
            </a:lvl1pPr>
            <a:lvl2pPr algn="l">
              <a:buFontTx/>
              <a:buNone/>
              <a:defRPr sz="2400">
                <a:latin typeface="Arial" pitchFamily="34" charset="0"/>
                <a:cs typeface="Arial" pitchFamily="34" charset="0"/>
              </a:defRPr>
            </a:lvl2pPr>
            <a:lvl3pPr algn="l">
              <a:buFontTx/>
              <a:buNone/>
              <a:defRPr sz="2000">
                <a:latin typeface="Arial" pitchFamily="34" charset="0"/>
                <a:cs typeface="Arial" pitchFamily="34" charset="0"/>
              </a:defRPr>
            </a:lvl3pPr>
            <a:lvl4pPr algn="l">
              <a:buFontTx/>
              <a:buNone/>
              <a:defRPr sz="1800">
                <a:latin typeface="Arial" pitchFamily="34" charset="0"/>
                <a:cs typeface="Arial" pitchFamily="34" charset="0"/>
              </a:defRPr>
            </a:lvl4pPr>
            <a:lvl5pPr algn="l">
              <a:buFontTx/>
              <a:buNone/>
              <a:defRPr sz="1800">
                <a:latin typeface="Arial" pitchFamily="34" charset="0"/>
                <a:cs typeface="Arial" pitchFamily="34" charset="0"/>
              </a:defRPr>
            </a:lvl5pPr>
            <a:lvl6pPr>
              <a:buNone/>
              <a:defRPr/>
            </a:lvl6pPr>
          </a:lstStyle>
          <a:p>
            <a:pPr lvl="0"/>
            <a:r>
              <a:rPr lang="cs-CZ" dirty="0"/>
              <a:t>Klepnutím vložíte text</a:t>
            </a:r>
          </a:p>
        </p:txBody>
      </p:sp>
      <p:pic>
        <p:nvPicPr>
          <p:cNvPr id="3" name="Obrázek 2" descr="mmr_cr_rgb.emf"/>
          <p:cNvPicPr>
            <a:picLocks noChangeAspect="1"/>
          </p:cNvPicPr>
          <p:nvPr userDrawn="1"/>
        </p:nvPicPr>
        <p:blipFill>
          <a:blip r:embed="rId2" cstate="print"/>
          <a:stretch>
            <a:fillRect/>
          </a:stretch>
        </p:blipFill>
        <p:spPr>
          <a:xfrm>
            <a:off x="467544" y="620688"/>
            <a:ext cx="2016224" cy="442154"/>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nitřní list s odrážkami">
    <p:spTree>
      <p:nvGrpSpPr>
        <p:cNvPr id="1" name=""/>
        <p:cNvGrpSpPr/>
        <p:nvPr/>
      </p:nvGrpSpPr>
      <p:grpSpPr>
        <a:xfrm>
          <a:off x="0" y="0"/>
          <a:ext cx="0" cy="0"/>
          <a:chOff x="0" y="0"/>
          <a:chExt cx="0" cy="0"/>
        </a:xfrm>
      </p:grpSpPr>
      <p:sp>
        <p:nvSpPr>
          <p:cNvPr id="10" name="Nadpis 9"/>
          <p:cNvSpPr>
            <a:spLocks noGrp="1"/>
          </p:cNvSpPr>
          <p:nvPr>
            <p:ph type="title" hasCustomPrompt="1"/>
          </p:nvPr>
        </p:nvSpPr>
        <p:spPr>
          <a:xfrm>
            <a:off x="395536" y="1412776"/>
            <a:ext cx="8291264" cy="504056"/>
          </a:xfrm>
          <a:prstGeom prst="rect">
            <a:avLst/>
          </a:prstGeom>
        </p:spPr>
        <p:txBody>
          <a:bodyPr anchor="t">
            <a:noAutofit/>
          </a:bodyPr>
          <a:lstStyle>
            <a:lvl1pPr algn="l">
              <a:defRPr sz="3200" b="1">
                <a:solidFill>
                  <a:srgbClr val="000099"/>
                </a:solidFill>
                <a:latin typeface="Arial" pitchFamily="34" charset="0"/>
                <a:cs typeface="Arial" pitchFamily="34" charset="0"/>
              </a:defRPr>
            </a:lvl1pPr>
          </a:lstStyle>
          <a:p>
            <a:r>
              <a:rPr lang="cs-CZ" dirty="0"/>
              <a:t>NADPIS</a:t>
            </a:r>
          </a:p>
        </p:txBody>
      </p:sp>
      <p:sp>
        <p:nvSpPr>
          <p:cNvPr id="4" name="Zástupný symbol pro obsah 2"/>
          <p:cNvSpPr>
            <a:spLocks noGrp="1"/>
          </p:cNvSpPr>
          <p:nvPr>
            <p:ph idx="10"/>
          </p:nvPr>
        </p:nvSpPr>
        <p:spPr>
          <a:xfrm>
            <a:off x="467544" y="2060849"/>
            <a:ext cx="8229600" cy="4392488"/>
          </a:xfrm>
          <a:prstGeom prst="rect">
            <a:avLst/>
          </a:prstGeom>
        </p:spPr>
        <p:txBody>
          <a:bodyPr/>
          <a:lstStyle>
            <a:lvl1pPr marL="342900" indent="-342900">
              <a:buClr>
                <a:schemeClr val="accent1"/>
              </a:buClr>
              <a:buFont typeface="Wingdings" pitchFamily="2" charset="2"/>
              <a:buChar char="§"/>
              <a:defRPr/>
            </a:lvl1pPr>
            <a:lvl2pPr marL="742950" indent="-285750">
              <a:buClr>
                <a:schemeClr val="accent1"/>
              </a:buClr>
              <a:buFont typeface="Wingdings" pitchFamily="2" charset="2"/>
              <a:buChar char="§"/>
              <a:defRPr/>
            </a:lvl2pPr>
            <a:lvl3pPr marL="1143000" indent="-228600">
              <a:buClr>
                <a:schemeClr val="accent1"/>
              </a:buClr>
              <a:buFont typeface="Wingdings" pitchFamily="2" charset="2"/>
              <a:buChar char="§"/>
              <a:defRPr/>
            </a:lvl3pPr>
            <a:lvl4pPr marL="1600200" indent="-228600">
              <a:buClr>
                <a:schemeClr val="accent1"/>
              </a:buClr>
              <a:buFont typeface="Wingdings" pitchFamily="2" charset="2"/>
              <a:buChar char="§"/>
              <a:defRPr/>
            </a:lvl4pPr>
            <a:lvl5pPr marL="2057400" indent="-228600">
              <a:buClr>
                <a:schemeClr val="accent1"/>
              </a:buClr>
              <a:buFont typeface="Wingdings" pitchFamily="2" charset="2"/>
              <a:buChar char="§"/>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pic>
        <p:nvPicPr>
          <p:cNvPr id="5" name="Obrázek 4" descr="mmr_cr_rgb.emf"/>
          <p:cNvPicPr>
            <a:picLocks noChangeAspect="1"/>
          </p:cNvPicPr>
          <p:nvPr userDrawn="1"/>
        </p:nvPicPr>
        <p:blipFill>
          <a:blip r:embed="rId2" cstate="print"/>
          <a:stretch>
            <a:fillRect/>
          </a:stretch>
        </p:blipFill>
        <p:spPr>
          <a:xfrm>
            <a:off x="467544" y="620688"/>
            <a:ext cx="2016224" cy="442154"/>
          </a:xfrm>
          <a:prstGeom prst="rect">
            <a:avLst/>
          </a:prstGeom>
        </p:spPr>
      </p:pic>
    </p:spTree>
    <p:extLst>
      <p:ext uri="{BB962C8B-B14F-4D97-AF65-F5344CB8AC3E}">
        <p14:creationId xmlns:p14="http://schemas.microsoft.com/office/powerpoint/2010/main" val="91094237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emf"/><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Obrázek 9" descr="podtisk_modry.emf"/>
          <p:cNvPicPr>
            <a:picLocks noChangeAspect="1"/>
          </p:cNvPicPr>
          <p:nvPr/>
        </p:nvPicPr>
        <p:blipFill>
          <a:blip r:embed="rId6" cstate="print"/>
          <a:srcRect l="17008" b="8622"/>
          <a:stretch>
            <a:fillRect/>
          </a:stretch>
        </p:blipFill>
        <p:spPr>
          <a:xfrm>
            <a:off x="2" y="1988841"/>
            <a:ext cx="7908545" cy="4869160"/>
          </a:xfrm>
          <a:prstGeom prst="rect">
            <a:avLst/>
          </a:prstGeom>
        </p:spPr>
      </p:pic>
      <p:sp>
        <p:nvSpPr>
          <p:cNvPr id="8" name="Obdélník 7"/>
          <p:cNvSpPr>
            <a:spLocks noChangeAspect="1"/>
          </p:cNvSpPr>
          <p:nvPr/>
        </p:nvSpPr>
        <p:spPr>
          <a:xfrm>
            <a:off x="0" y="1"/>
            <a:ext cx="9144000" cy="260648"/>
          </a:xfrm>
          <a:prstGeom prst="rect">
            <a:avLst/>
          </a:prstGeom>
          <a:solidFill>
            <a:srgbClr val="0000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noFill/>
            </a:endParaRPr>
          </a:p>
        </p:txBody>
      </p:sp>
      <p:sp>
        <p:nvSpPr>
          <p:cNvPr id="9" name="Obdélník 8"/>
          <p:cNvSpPr/>
          <p:nvPr/>
        </p:nvSpPr>
        <p:spPr>
          <a:xfrm>
            <a:off x="0" y="260649"/>
            <a:ext cx="9144000" cy="144016"/>
          </a:xfrm>
          <a:prstGeom prst="rect">
            <a:avLst/>
          </a:prstGeom>
          <a:gradFill>
            <a:gsLst>
              <a:gs pos="0">
                <a:srgbClr val="000099"/>
              </a:gs>
              <a:gs pos="100000">
                <a:schemeClr val="bg1">
                  <a:alpha val="0"/>
                </a:schemeClr>
              </a:gs>
            </a:gsLst>
            <a:lin ang="0" scaled="1"/>
          </a:gradFill>
          <a:ln>
            <a:noFill/>
          </a:ln>
          <a:effectLst>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no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senat.cz/xqw/xervlet/pssenat/historie?cid=pssenat_historie.pHistorieTisku.list&amp;forEach.action=detail&amp;forEach.value=s5083" TargetMode="External"/><Relationship Id="rId2" Type="http://schemas.openxmlformats.org/officeDocument/2006/relationships/hyperlink" Target="https://psp.cz/sqw/text/historie.sqw?o=9&amp;T=249" TargetMode="Externa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dnadpis 1"/>
          <p:cNvSpPr>
            <a:spLocks noGrp="1"/>
          </p:cNvSpPr>
          <p:nvPr>
            <p:ph type="subTitle" idx="1"/>
          </p:nvPr>
        </p:nvSpPr>
        <p:spPr/>
        <p:txBody>
          <a:bodyPr/>
          <a:lstStyle/>
          <a:p>
            <a:endParaRPr lang="en-US" dirty="0"/>
          </a:p>
        </p:txBody>
      </p:sp>
      <p:sp>
        <p:nvSpPr>
          <p:cNvPr id="3" name="Nadpis 2"/>
          <p:cNvSpPr>
            <a:spLocks noGrp="1"/>
          </p:cNvSpPr>
          <p:nvPr>
            <p:ph type="title"/>
          </p:nvPr>
        </p:nvSpPr>
        <p:spPr/>
        <p:txBody>
          <a:bodyPr/>
          <a:lstStyle/>
          <a:p>
            <a:r>
              <a:rPr lang="en-US" dirty="0" err="1"/>
              <a:t>Novela</a:t>
            </a:r>
            <a:r>
              <a:rPr lang="en-US" dirty="0"/>
              <a:t> ZZVZ</a:t>
            </a:r>
          </a:p>
        </p:txBody>
      </p:sp>
    </p:spTree>
    <p:extLst>
      <p:ext uri="{BB962C8B-B14F-4D97-AF65-F5344CB8AC3E}">
        <p14:creationId xmlns:p14="http://schemas.microsoft.com/office/powerpoint/2010/main" val="1606090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13ADEECA-F5D2-103E-EB46-CF2159FB958D}"/>
              </a:ext>
            </a:extLst>
          </p:cNvPr>
          <p:cNvSpPr>
            <a:spLocks noGrp="1"/>
          </p:cNvSpPr>
          <p:nvPr>
            <p:ph idx="1"/>
          </p:nvPr>
        </p:nvSpPr>
        <p:spPr>
          <a:xfrm>
            <a:off x="395536" y="2348880"/>
            <a:ext cx="8291264" cy="4104456"/>
          </a:xfrm>
        </p:spPr>
        <p:txBody>
          <a:bodyPr>
            <a:normAutofit fontScale="70000" lnSpcReduction="20000"/>
          </a:bodyPr>
          <a:lstStyle/>
          <a:p>
            <a:r>
              <a:rPr lang="cs-CZ" dirty="0"/>
              <a:t>(1) </a:t>
            </a:r>
            <a:r>
              <a:rPr lang="cs-CZ" strike="sngStrike" dirty="0"/>
              <a:t>Před zahájením zadávacího řízení nebo před zadáním veřejné zakázky na základě výjimky podle § 30 stanoví zadavatel</a:t>
            </a:r>
            <a:r>
              <a:rPr lang="cs-CZ" dirty="0"/>
              <a:t> </a:t>
            </a:r>
            <a:r>
              <a:rPr lang="cs-CZ" b="1" dirty="0" err="1"/>
              <a:t>Zadavatel</a:t>
            </a:r>
            <a:r>
              <a:rPr lang="cs-CZ" b="1" dirty="0"/>
              <a:t> stanoví</a:t>
            </a:r>
            <a:r>
              <a:rPr lang="cs-CZ" dirty="0"/>
              <a:t> předpokládanou hodnotu veřejné zakázky. Předpokládanou hodnotou veřejné zakázky je zadavatelem předpokládaná výše úplaty za plnění veřejné zakázky vyjádřená v penězích. Do předpokládané hodnoty veřejné zakázky se nezahrnuje daň z přidané hodnoty.</a:t>
            </a:r>
          </a:p>
          <a:p>
            <a:r>
              <a:rPr lang="cs-CZ" dirty="0"/>
              <a:t>(6) Předpokládaná hodnota veřejné zakázky </a:t>
            </a:r>
            <a:r>
              <a:rPr lang="cs-CZ" b="1" dirty="0"/>
              <a:t>zadávané v zadávacím řízení </a:t>
            </a:r>
            <a:r>
              <a:rPr lang="cs-CZ" dirty="0"/>
              <a:t>se stanoví na základě údajů a informací o zakázkách stejného či podobného předmětu plnění; nemá-li zadavatel k dispozici takové údaje nebo informace, vychází z informací získaných průzkumem trhu, předběžnými tržními konzultacemi nebo jiným vhodným způsobem. </a:t>
            </a:r>
            <a:r>
              <a:rPr lang="cs-CZ" b="1" dirty="0"/>
              <a:t>Nebyla-li veřejná zakázka zadána v zadávacím řízení, použijí se pro stanovení předpokládané hodnoty cena nebo údaje rozhodné pro její určení uvedené ve smlouvě na veřejnou zakázku. </a:t>
            </a:r>
          </a:p>
        </p:txBody>
      </p:sp>
      <p:sp>
        <p:nvSpPr>
          <p:cNvPr id="3" name="Nadpis 2">
            <a:extLst>
              <a:ext uri="{FF2B5EF4-FFF2-40B4-BE49-F238E27FC236}">
                <a16:creationId xmlns:a16="http://schemas.microsoft.com/office/drawing/2014/main" id="{3F9238A9-7608-9FEE-A776-A3AF2491C292}"/>
              </a:ext>
            </a:extLst>
          </p:cNvPr>
          <p:cNvSpPr>
            <a:spLocks noGrp="1"/>
          </p:cNvSpPr>
          <p:nvPr>
            <p:ph type="title"/>
          </p:nvPr>
        </p:nvSpPr>
        <p:spPr>
          <a:xfrm>
            <a:off x="395536" y="1412776"/>
            <a:ext cx="8291264" cy="936104"/>
          </a:xfrm>
        </p:spPr>
        <p:txBody>
          <a:bodyPr/>
          <a:lstStyle/>
          <a:p>
            <a:r>
              <a:rPr lang="cs-CZ" dirty="0"/>
              <a:t>Předpokládaná hodnota veřejné zakázky § 16</a:t>
            </a:r>
          </a:p>
        </p:txBody>
      </p:sp>
    </p:spTree>
    <p:extLst>
      <p:ext uri="{BB962C8B-B14F-4D97-AF65-F5344CB8AC3E}">
        <p14:creationId xmlns:p14="http://schemas.microsoft.com/office/powerpoint/2010/main" val="7496204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7E2C931-B270-C001-34CA-E8A3285795CD}"/>
              </a:ext>
            </a:extLst>
          </p:cNvPr>
          <p:cNvSpPr>
            <a:spLocks noGrp="1"/>
          </p:cNvSpPr>
          <p:nvPr>
            <p:ph type="title"/>
          </p:nvPr>
        </p:nvSpPr>
        <p:spPr/>
        <p:txBody>
          <a:bodyPr/>
          <a:lstStyle/>
          <a:p>
            <a:r>
              <a:rPr lang="cs-CZ" dirty="0"/>
              <a:t>Zadávací lhůta</a:t>
            </a:r>
          </a:p>
        </p:txBody>
      </p:sp>
      <p:sp>
        <p:nvSpPr>
          <p:cNvPr id="3" name="Zástupný obsah 2">
            <a:extLst>
              <a:ext uri="{FF2B5EF4-FFF2-40B4-BE49-F238E27FC236}">
                <a16:creationId xmlns:a16="http://schemas.microsoft.com/office/drawing/2014/main" id="{16636F45-325C-9991-B2BC-0EBD1DD752A0}"/>
              </a:ext>
            </a:extLst>
          </p:cNvPr>
          <p:cNvSpPr>
            <a:spLocks noGrp="1"/>
          </p:cNvSpPr>
          <p:nvPr>
            <p:ph idx="10"/>
          </p:nvPr>
        </p:nvSpPr>
        <p:spPr/>
        <p:txBody>
          <a:bodyPr>
            <a:normAutofit fontScale="70000" lnSpcReduction="20000"/>
          </a:bodyPr>
          <a:lstStyle/>
          <a:p>
            <a:r>
              <a:rPr lang="cs-CZ" dirty="0"/>
              <a:t>Zadávací lhůta </a:t>
            </a:r>
            <a:r>
              <a:rPr lang="cs-CZ" b="1" dirty="0"/>
              <a:t>se prodlužuje </a:t>
            </a:r>
            <a:r>
              <a:rPr lang="cs-CZ" dirty="0"/>
              <a:t>o dobu, </a:t>
            </a:r>
          </a:p>
          <a:p>
            <a:pPr marL="0" indent="0">
              <a:buNone/>
            </a:pPr>
            <a:r>
              <a:rPr lang="cs-CZ" dirty="0"/>
              <a:t>a) ve které zadavatel </a:t>
            </a:r>
            <a:r>
              <a:rPr lang="cs-CZ" b="1" dirty="0"/>
              <a:t>nesmí uzavřít smlouvu </a:t>
            </a:r>
            <a:r>
              <a:rPr lang="cs-CZ" dirty="0"/>
              <a:t>podle § 246, podle rozhodnutí Úřadu pro ochranu hospodářské soutěže (dále jen „Úřad“) nebo podle uloženého předběžného opatření, nebo</a:t>
            </a:r>
          </a:p>
          <a:p>
            <a:pPr marL="0" indent="0">
              <a:buNone/>
            </a:pPr>
            <a:r>
              <a:rPr lang="cs-CZ" dirty="0"/>
              <a:t>b) na které se zadavatel dohodl s účastníky zadávacího řízení.</a:t>
            </a:r>
          </a:p>
          <a:p>
            <a:pPr marL="0" indent="0">
              <a:buNone/>
            </a:pPr>
            <a:endParaRPr lang="cs-CZ" dirty="0"/>
          </a:p>
          <a:p>
            <a:r>
              <a:rPr lang="cs-CZ" b="1" dirty="0"/>
              <a:t>Informaci o době zákazu </a:t>
            </a:r>
            <a:r>
              <a:rPr lang="cs-CZ" dirty="0"/>
              <a:t>uzavření smlouvy zadavatel </a:t>
            </a:r>
            <a:r>
              <a:rPr lang="cs-CZ" b="1" dirty="0"/>
              <a:t>do 5 pracovních dnů od doručení písemné žádosti účastníka</a:t>
            </a:r>
            <a:r>
              <a:rPr lang="cs-CZ" dirty="0"/>
              <a:t> zadávacího řízení odešle všem účastníkům zadávacího řízení nebo uveřejní na profilu zadavatele. </a:t>
            </a:r>
            <a:r>
              <a:rPr lang="cs-CZ" b="1" dirty="0"/>
              <a:t>Poskytnutím informace je žádost vyřízena </a:t>
            </a:r>
            <a:r>
              <a:rPr lang="cs-CZ" dirty="0"/>
              <a:t>a případné změny v obsahu informace po jejím poskytnutí se již na základě této žádosti neposkytují.</a:t>
            </a:r>
          </a:p>
        </p:txBody>
      </p:sp>
    </p:spTree>
    <p:extLst>
      <p:ext uri="{BB962C8B-B14F-4D97-AF65-F5344CB8AC3E}">
        <p14:creationId xmlns:p14="http://schemas.microsoft.com/office/powerpoint/2010/main" val="24891615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8029D6D-23B4-B99E-E124-36858CE4BCB5}"/>
              </a:ext>
            </a:extLst>
          </p:cNvPr>
          <p:cNvSpPr>
            <a:spLocks noGrp="1"/>
          </p:cNvSpPr>
          <p:nvPr>
            <p:ph type="title"/>
          </p:nvPr>
        </p:nvSpPr>
        <p:spPr/>
        <p:txBody>
          <a:bodyPr/>
          <a:lstStyle/>
          <a:p>
            <a:r>
              <a:rPr lang="cs-CZ" dirty="0"/>
              <a:t>Zadávací lhůta</a:t>
            </a:r>
          </a:p>
        </p:txBody>
      </p:sp>
      <p:sp>
        <p:nvSpPr>
          <p:cNvPr id="3" name="Zástupný obsah 2">
            <a:extLst>
              <a:ext uri="{FF2B5EF4-FFF2-40B4-BE49-F238E27FC236}">
                <a16:creationId xmlns:a16="http://schemas.microsoft.com/office/drawing/2014/main" id="{DE8EB627-0884-066F-B483-7D72B9C41682}"/>
              </a:ext>
            </a:extLst>
          </p:cNvPr>
          <p:cNvSpPr>
            <a:spLocks noGrp="1"/>
          </p:cNvSpPr>
          <p:nvPr>
            <p:ph idx="10"/>
          </p:nvPr>
        </p:nvSpPr>
        <p:spPr/>
        <p:txBody>
          <a:bodyPr>
            <a:normAutofit fontScale="70000" lnSpcReduction="20000"/>
          </a:bodyPr>
          <a:lstStyle/>
          <a:p>
            <a:r>
              <a:rPr lang="cs-CZ" dirty="0"/>
              <a:t>Pokud zadavatel neodešle oznámení o výběru dodavatele v zadávací lhůtě, je zadávací řízení ukončeno uplynutím </a:t>
            </a:r>
            <a:r>
              <a:rPr lang="cs-CZ" b="1" dirty="0"/>
              <a:t>3 měsíců od skončení zadávací lhůty</a:t>
            </a:r>
            <a:r>
              <a:rPr lang="cs-CZ" dirty="0"/>
              <a:t>.</a:t>
            </a:r>
          </a:p>
          <a:p>
            <a:r>
              <a:rPr lang="cs-CZ" dirty="0"/>
              <a:t>Pokud je rozhodnutí o výběru dodavatele odeslané v zadávací lhůtě následně zrušeno zadavatelem opatřením k nápravě podle § 49 odst. 1 nebo § 245 odst. 1, hledí se na něj pro účely věty první, jako by nebylo odesláno. </a:t>
            </a:r>
          </a:p>
          <a:p>
            <a:r>
              <a:rPr lang="cs-CZ" dirty="0"/>
              <a:t>V případě ukončení zadávacího řízení podle odstavce 4 zadavatel </a:t>
            </a:r>
            <a:r>
              <a:rPr lang="cs-CZ" b="1" dirty="0"/>
              <a:t>uhradí </a:t>
            </a:r>
            <a:r>
              <a:rPr lang="cs-CZ" dirty="0"/>
              <a:t>účastníku zadávacího řízení na základě jeho písemné žádosti </a:t>
            </a:r>
            <a:r>
              <a:rPr lang="cs-CZ" b="1" dirty="0"/>
              <a:t>účelně vynaložené náklady</a:t>
            </a:r>
            <a:r>
              <a:rPr lang="cs-CZ" dirty="0"/>
              <a:t> spojené s jeho účastí v zadávacím řízení. Právo na náhradu účelně vynaložených nákladů zaniká, pokud nebylo u zadavatele uplatněno ve lhůtě 6 měsíců od uveřejnění oznámení podle § 53 odst. 8, § 128 odst. 2 nebo § 129a odst. 6.</a:t>
            </a:r>
          </a:p>
        </p:txBody>
      </p:sp>
    </p:spTree>
    <p:extLst>
      <p:ext uri="{BB962C8B-B14F-4D97-AF65-F5344CB8AC3E}">
        <p14:creationId xmlns:p14="http://schemas.microsoft.com/office/powerpoint/2010/main" val="8483233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61006F-CFD9-C513-7600-B6156F2CE061}"/>
              </a:ext>
            </a:extLst>
          </p:cNvPr>
          <p:cNvSpPr>
            <a:spLocks noGrp="1"/>
          </p:cNvSpPr>
          <p:nvPr>
            <p:ph type="title"/>
          </p:nvPr>
        </p:nvSpPr>
        <p:spPr/>
        <p:txBody>
          <a:bodyPr/>
          <a:lstStyle/>
          <a:p>
            <a:r>
              <a:rPr lang="cs-CZ" dirty="0"/>
              <a:t>Jistota</a:t>
            </a:r>
          </a:p>
        </p:txBody>
      </p:sp>
      <p:sp>
        <p:nvSpPr>
          <p:cNvPr id="3" name="Zástupný obsah 2">
            <a:extLst>
              <a:ext uri="{FF2B5EF4-FFF2-40B4-BE49-F238E27FC236}">
                <a16:creationId xmlns:a16="http://schemas.microsoft.com/office/drawing/2014/main" id="{A787656C-91C7-1679-E23E-11F5738ED163}"/>
              </a:ext>
            </a:extLst>
          </p:cNvPr>
          <p:cNvSpPr>
            <a:spLocks noGrp="1"/>
          </p:cNvSpPr>
          <p:nvPr>
            <p:ph idx="10"/>
          </p:nvPr>
        </p:nvSpPr>
        <p:spPr/>
        <p:txBody>
          <a:bodyPr>
            <a:normAutofit fontScale="92500" lnSpcReduction="20000"/>
          </a:bodyPr>
          <a:lstStyle/>
          <a:p>
            <a:pPr marL="0" indent="0">
              <a:buNone/>
            </a:pPr>
            <a:r>
              <a:rPr lang="cs-CZ" dirty="0"/>
              <a:t>Zákon nově </a:t>
            </a:r>
            <a:r>
              <a:rPr lang="cs-CZ" u="sng" dirty="0"/>
              <a:t>nevyžaduje předložení originálu záruční listiny</a:t>
            </a:r>
            <a:r>
              <a:rPr lang="cs-CZ" dirty="0"/>
              <a:t> (zadavatel je ale oprávněn jej požadovat)</a:t>
            </a:r>
          </a:p>
          <a:p>
            <a:pPr marL="0" indent="0">
              <a:buNone/>
            </a:pPr>
            <a:r>
              <a:rPr lang="cs-CZ" dirty="0"/>
              <a:t>	Zmírnění pravidel pro vylučování: </a:t>
            </a:r>
          </a:p>
          <a:p>
            <a:r>
              <a:rPr lang="cs-CZ" b="1" dirty="0"/>
              <a:t>může</a:t>
            </a:r>
            <a:r>
              <a:rPr lang="cs-CZ" dirty="0"/>
              <a:t> vyloučit</a:t>
            </a:r>
          </a:p>
          <a:p>
            <a:pPr lvl="1"/>
            <a:r>
              <a:rPr lang="cs-CZ" dirty="0"/>
              <a:t>neprokázání poskytnutí</a:t>
            </a:r>
          </a:p>
          <a:p>
            <a:pPr lvl="1"/>
            <a:r>
              <a:rPr lang="cs-CZ" dirty="0"/>
              <a:t>nezajištění jistoty po celou dobu trvání zadávací lhůty </a:t>
            </a:r>
          </a:p>
          <a:p>
            <a:r>
              <a:rPr lang="cs-CZ" dirty="0"/>
              <a:t>vybraného dodavatele </a:t>
            </a:r>
            <a:r>
              <a:rPr lang="cs-CZ" b="1" dirty="0"/>
              <a:t>musí</a:t>
            </a:r>
            <a:r>
              <a:rPr lang="cs-CZ" dirty="0"/>
              <a:t> vyloučit</a:t>
            </a:r>
          </a:p>
          <a:p>
            <a:pPr lvl="1"/>
            <a:r>
              <a:rPr lang="cs-CZ" dirty="0"/>
              <a:t>nezajištění jistoty po celou dobu trvání zadávací lhůty </a:t>
            </a:r>
          </a:p>
          <a:p>
            <a:endParaRPr lang="cs-CZ" dirty="0"/>
          </a:p>
        </p:txBody>
      </p:sp>
    </p:spTree>
    <p:extLst>
      <p:ext uri="{BB962C8B-B14F-4D97-AF65-F5344CB8AC3E}">
        <p14:creationId xmlns:p14="http://schemas.microsoft.com/office/powerpoint/2010/main" val="39985216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2F34704A-F7F2-788D-EA09-44E9DEB1E64A}"/>
              </a:ext>
            </a:extLst>
          </p:cNvPr>
          <p:cNvSpPr>
            <a:spLocks noGrp="1"/>
          </p:cNvSpPr>
          <p:nvPr>
            <p:ph idx="1"/>
          </p:nvPr>
        </p:nvSpPr>
        <p:spPr/>
        <p:txBody>
          <a:bodyPr>
            <a:normAutofit fontScale="70000" lnSpcReduction="20000"/>
          </a:bodyPr>
          <a:lstStyle/>
          <a:p>
            <a:r>
              <a:rPr lang="cs-CZ" dirty="0"/>
              <a:t>§ 48 odst. 6 </a:t>
            </a:r>
          </a:p>
          <a:p>
            <a:r>
              <a:rPr lang="cs-CZ" dirty="0"/>
              <a:t>Zadavatel může vyloučit účastníka zadávacího řízení pro nezpůsobilost také, pokud na základě věrohodných informací získá důvodné podezření, že účastník zadávacího řízení </a:t>
            </a:r>
          </a:p>
          <a:p>
            <a:pPr marL="514350" indent="-514350">
              <a:buFont typeface="+mj-lt"/>
              <a:buAutoNum type="alphaLcParenR"/>
            </a:pPr>
            <a:r>
              <a:rPr lang="cs-CZ" dirty="0"/>
              <a:t>uzavřel s jinými osobami zakázanou dohodu podle zákona o ochraně hospodářské soutěže v souvislosti se zadávanou veřejnou zakázkou, nebo </a:t>
            </a:r>
          </a:p>
          <a:p>
            <a:pPr marL="514350" indent="-514350">
              <a:buFont typeface="+mj-lt"/>
              <a:buAutoNum type="alphaLcParenR"/>
            </a:pPr>
            <a:r>
              <a:rPr lang="cs-CZ" b="1" dirty="0"/>
              <a:t>části nabídek, které mají být hodnoceny podle kritérií hodnocení, připravoval ve vzájemné shodě s jiným účastníkem téhož zadávacího řízení, s nímž je spojenou osobou podle zákona o daních z příjmů, a na písemnou výzvu zadavatele účastník zadávacího řízení nevysvětlil, že k takové vzájemné shodě při přípravě nabídky nedošlo; písemná výzva zadavatele se považuje za žádost podle § 46.</a:t>
            </a:r>
          </a:p>
        </p:txBody>
      </p:sp>
      <p:sp>
        <p:nvSpPr>
          <p:cNvPr id="3" name="Nadpis 2">
            <a:extLst>
              <a:ext uri="{FF2B5EF4-FFF2-40B4-BE49-F238E27FC236}">
                <a16:creationId xmlns:a16="http://schemas.microsoft.com/office/drawing/2014/main" id="{94502FFE-C4A3-2E48-6BE9-CDF48ED15916}"/>
              </a:ext>
            </a:extLst>
          </p:cNvPr>
          <p:cNvSpPr>
            <a:spLocks noGrp="1"/>
          </p:cNvSpPr>
          <p:nvPr>
            <p:ph type="title"/>
          </p:nvPr>
        </p:nvSpPr>
        <p:spPr/>
        <p:txBody>
          <a:bodyPr/>
          <a:lstStyle/>
          <a:p>
            <a:r>
              <a:rPr lang="cs-CZ" dirty="0"/>
              <a:t>Vyloučení – koordinace nabídek</a:t>
            </a:r>
          </a:p>
        </p:txBody>
      </p:sp>
    </p:spTree>
    <p:extLst>
      <p:ext uri="{BB962C8B-B14F-4D97-AF65-F5344CB8AC3E}">
        <p14:creationId xmlns:p14="http://schemas.microsoft.com/office/powerpoint/2010/main" val="33015443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1A3B4CD9-AE78-19A8-BEB4-B84D8A30BE24}"/>
              </a:ext>
            </a:extLst>
          </p:cNvPr>
          <p:cNvSpPr>
            <a:spLocks noGrp="1"/>
          </p:cNvSpPr>
          <p:nvPr>
            <p:ph idx="1"/>
          </p:nvPr>
        </p:nvSpPr>
        <p:spPr/>
        <p:txBody>
          <a:bodyPr>
            <a:normAutofit fontScale="92500"/>
          </a:bodyPr>
          <a:lstStyle/>
          <a:p>
            <a:r>
              <a:rPr lang="cs-CZ" dirty="0"/>
              <a:t>V § 53 odst. 4 doplněno na základě požadavku Legislativní rady vlády:</a:t>
            </a:r>
          </a:p>
          <a:p>
            <a:r>
              <a:rPr lang="cs-CZ" dirty="0"/>
              <a:t>„Veřejný zadavatel musí požadovat prokázání základní způsobilosti podle § 74. Pokud zadavatel v zadávací dokumentaci nestanoví jinak, prokazuje dodavatel splnění základní způsobilosti čestným prohlášením.“</a:t>
            </a:r>
          </a:p>
          <a:p>
            <a:r>
              <a:rPr lang="cs-CZ" dirty="0"/>
              <a:t>„Ustanovení § 81 až 85, § 86 odst. 3, § 87 a 88 se použijí ve zjednodušeném zadávacím řízení obdobně.“</a:t>
            </a:r>
          </a:p>
          <a:p>
            <a:endParaRPr lang="cs-CZ" dirty="0"/>
          </a:p>
        </p:txBody>
      </p:sp>
      <p:sp>
        <p:nvSpPr>
          <p:cNvPr id="3" name="Nadpis 2">
            <a:extLst>
              <a:ext uri="{FF2B5EF4-FFF2-40B4-BE49-F238E27FC236}">
                <a16:creationId xmlns:a16="http://schemas.microsoft.com/office/drawing/2014/main" id="{F1DB84BE-E494-FB36-19BD-6142FD4E3B5D}"/>
              </a:ext>
            </a:extLst>
          </p:cNvPr>
          <p:cNvSpPr>
            <a:spLocks noGrp="1"/>
          </p:cNvSpPr>
          <p:nvPr>
            <p:ph type="title"/>
          </p:nvPr>
        </p:nvSpPr>
        <p:spPr/>
        <p:txBody>
          <a:bodyPr/>
          <a:lstStyle/>
          <a:p>
            <a:r>
              <a:rPr lang="cs-CZ" dirty="0"/>
              <a:t>Zpřísnění pravidel ZPŘ</a:t>
            </a:r>
          </a:p>
        </p:txBody>
      </p:sp>
    </p:spTree>
    <p:extLst>
      <p:ext uri="{BB962C8B-B14F-4D97-AF65-F5344CB8AC3E}">
        <p14:creationId xmlns:p14="http://schemas.microsoft.com/office/powerpoint/2010/main" val="9418164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59565F-66CB-BE84-20AF-0A4EA4BAA619}"/>
              </a:ext>
            </a:extLst>
          </p:cNvPr>
          <p:cNvSpPr>
            <a:spLocks noGrp="1"/>
          </p:cNvSpPr>
          <p:nvPr>
            <p:ph type="title"/>
          </p:nvPr>
        </p:nvSpPr>
        <p:spPr/>
        <p:txBody>
          <a:bodyPr/>
          <a:lstStyle/>
          <a:p>
            <a:r>
              <a:rPr lang="cs-CZ" dirty="0"/>
              <a:t>§ 88 změny kvalifikace účastníka ZŘ</a:t>
            </a:r>
          </a:p>
        </p:txBody>
      </p:sp>
      <p:sp>
        <p:nvSpPr>
          <p:cNvPr id="3" name="Zástupný obsah 2">
            <a:extLst>
              <a:ext uri="{FF2B5EF4-FFF2-40B4-BE49-F238E27FC236}">
                <a16:creationId xmlns:a16="http://schemas.microsoft.com/office/drawing/2014/main" id="{5121561C-81AE-A7F3-34F5-E89E313E7CE8}"/>
              </a:ext>
            </a:extLst>
          </p:cNvPr>
          <p:cNvSpPr>
            <a:spLocks noGrp="1"/>
          </p:cNvSpPr>
          <p:nvPr>
            <p:ph idx="10"/>
          </p:nvPr>
        </p:nvSpPr>
        <p:spPr/>
        <p:txBody>
          <a:bodyPr>
            <a:normAutofit lnSpcReduction="10000"/>
          </a:bodyPr>
          <a:lstStyle/>
          <a:p>
            <a:pPr marL="0" indent="0">
              <a:buNone/>
            </a:pPr>
            <a:r>
              <a:rPr lang="cs-CZ" dirty="0"/>
              <a:t>Dojde ke zmírnění sankce za nenahlášení změny v kvalifikaci</a:t>
            </a:r>
          </a:p>
          <a:p>
            <a:r>
              <a:rPr lang="cs-CZ" dirty="0"/>
              <a:t>zadavatel může vyloučit účastníka zadávacího řízení, pokud prokáže, že účastník zadávacího řízení nesplnil povinnost oznámit zadavateli změnu kvalifikace.</a:t>
            </a:r>
          </a:p>
          <a:p>
            <a:r>
              <a:rPr lang="cs-CZ" dirty="0"/>
              <a:t>v aktuálním znění ZZVZ je vyloučení povinností zadavatele</a:t>
            </a:r>
          </a:p>
          <a:p>
            <a:endParaRPr lang="cs-CZ" dirty="0"/>
          </a:p>
        </p:txBody>
      </p:sp>
    </p:spTree>
    <p:extLst>
      <p:ext uri="{BB962C8B-B14F-4D97-AF65-F5344CB8AC3E}">
        <p14:creationId xmlns:p14="http://schemas.microsoft.com/office/powerpoint/2010/main" val="13994130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607BBBF-98EE-F1C0-ED20-CB4EFC743D96}"/>
              </a:ext>
            </a:extLst>
          </p:cNvPr>
          <p:cNvSpPr>
            <a:spLocks noGrp="1"/>
          </p:cNvSpPr>
          <p:nvPr>
            <p:ph type="title"/>
          </p:nvPr>
        </p:nvSpPr>
        <p:spPr/>
        <p:txBody>
          <a:bodyPr/>
          <a:lstStyle/>
          <a:p>
            <a:r>
              <a:rPr lang="pl-PL" dirty="0"/>
              <a:t>Stáří dokladů o kvalifikaci § 86 odst. 3</a:t>
            </a:r>
            <a:endParaRPr lang="cs-CZ" dirty="0"/>
          </a:p>
        </p:txBody>
      </p:sp>
      <p:sp>
        <p:nvSpPr>
          <p:cNvPr id="3" name="Zástupný obsah 2">
            <a:extLst>
              <a:ext uri="{FF2B5EF4-FFF2-40B4-BE49-F238E27FC236}">
                <a16:creationId xmlns:a16="http://schemas.microsoft.com/office/drawing/2014/main" id="{24F46A24-2F95-6DF7-287D-819A9D1C050F}"/>
              </a:ext>
            </a:extLst>
          </p:cNvPr>
          <p:cNvSpPr>
            <a:spLocks noGrp="1"/>
          </p:cNvSpPr>
          <p:nvPr>
            <p:ph idx="10"/>
          </p:nvPr>
        </p:nvSpPr>
        <p:spPr/>
        <p:txBody>
          <a:bodyPr>
            <a:normAutofit lnSpcReduction="10000"/>
          </a:bodyPr>
          <a:lstStyle/>
          <a:p>
            <a:r>
              <a:rPr lang="cs-CZ" dirty="0"/>
              <a:t>Sjednocena lhůta pro maximální stáří dokladů o základní způsobilosti</a:t>
            </a:r>
          </a:p>
          <a:p>
            <a:pPr marL="0" indent="0">
              <a:buNone/>
            </a:pPr>
            <a:r>
              <a:rPr lang="cs-CZ" dirty="0"/>
              <a:t>	(3 měsíce přede dnem zahájení 	zadávacího řízení)</a:t>
            </a:r>
          </a:p>
          <a:p>
            <a:r>
              <a:rPr lang="cs-CZ" dirty="0"/>
              <a:t>Nově se nevztahuje na doklady o profesní způsobilosti podle § 77 odst. 1</a:t>
            </a:r>
          </a:p>
          <a:p>
            <a:r>
              <a:rPr lang="cs-CZ" dirty="0"/>
              <a:t>Promítnuto v ZPŘ do § 53 odst. 4 kde je odkazováno na obdobné použití § 86 odst. 3 </a:t>
            </a:r>
          </a:p>
          <a:p>
            <a:endParaRPr lang="cs-CZ" dirty="0"/>
          </a:p>
        </p:txBody>
      </p:sp>
    </p:spTree>
    <p:extLst>
      <p:ext uri="{BB962C8B-B14F-4D97-AF65-F5344CB8AC3E}">
        <p14:creationId xmlns:p14="http://schemas.microsoft.com/office/powerpoint/2010/main" val="28919690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B32FDF66-8715-BBCE-CF14-17BFE368FACC}"/>
              </a:ext>
            </a:extLst>
          </p:cNvPr>
          <p:cNvSpPr>
            <a:spLocks noGrp="1"/>
          </p:cNvSpPr>
          <p:nvPr>
            <p:ph idx="1"/>
          </p:nvPr>
        </p:nvSpPr>
        <p:spPr>
          <a:xfrm>
            <a:off x="395536" y="2240236"/>
            <a:ext cx="8291264" cy="4608512"/>
          </a:xfrm>
        </p:spPr>
        <p:txBody>
          <a:bodyPr>
            <a:normAutofit fontScale="62500" lnSpcReduction="20000"/>
          </a:bodyPr>
          <a:lstStyle/>
          <a:p>
            <a:pPr>
              <a:spcBef>
                <a:spcPts val="600"/>
              </a:spcBef>
              <a:spcAft>
                <a:spcPts val="600"/>
              </a:spcAft>
            </a:pPr>
            <a:r>
              <a:rPr lang="cs-CZ" dirty="0"/>
              <a:t>(1) Dodavatel může </a:t>
            </a:r>
            <a:r>
              <a:rPr lang="cs-CZ" strike="sngStrike" dirty="0"/>
              <a:t>prokázat určitou část ekonomické kvalifikace, technické kvalifikace nebo profesní způsobilosti</a:t>
            </a:r>
            <a:r>
              <a:rPr lang="cs-CZ" dirty="0"/>
              <a:t> </a:t>
            </a:r>
            <a:r>
              <a:rPr lang="cs-CZ" b="1" dirty="0"/>
              <a:t>ekonomickou kvalifikaci, technickou kvalifikaci nebo profesní způsobilost </a:t>
            </a:r>
            <a:r>
              <a:rPr lang="cs-CZ" dirty="0"/>
              <a:t>s výjimkou kritéria podle § 77 odst. 1 </a:t>
            </a:r>
            <a:r>
              <a:rPr lang="cs-CZ" strike="sngStrike" dirty="0"/>
              <a:t>požadované zadavatelem </a:t>
            </a:r>
            <a:r>
              <a:rPr lang="cs-CZ" b="1" dirty="0"/>
              <a:t>požadovanou zadavatelem prokázat </a:t>
            </a:r>
            <a:r>
              <a:rPr lang="cs-CZ" dirty="0"/>
              <a:t>prostřednictvím jiných osob. Dodavatel je v takovém případě povinen zadavateli předložit</a:t>
            </a:r>
          </a:p>
          <a:p>
            <a:pPr>
              <a:spcBef>
                <a:spcPts val="600"/>
              </a:spcBef>
              <a:spcAft>
                <a:spcPts val="600"/>
              </a:spcAft>
            </a:pPr>
            <a:r>
              <a:rPr lang="cs-CZ" dirty="0"/>
              <a:t>a) doklady prokazující splnění profesní způsobilosti podle § 77 odst. 1 jinou osobou,</a:t>
            </a:r>
          </a:p>
          <a:p>
            <a:pPr>
              <a:spcBef>
                <a:spcPts val="600"/>
              </a:spcBef>
              <a:spcAft>
                <a:spcPts val="600"/>
              </a:spcAft>
            </a:pPr>
            <a:r>
              <a:rPr lang="cs-CZ" dirty="0"/>
              <a:t>b) doklady prokazující splnění chybějící části kvalifikace prostřednictvím jiné osoby,</a:t>
            </a:r>
          </a:p>
          <a:p>
            <a:pPr>
              <a:spcBef>
                <a:spcPts val="600"/>
              </a:spcBef>
              <a:spcAft>
                <a:spcPts val="600"/>
              </a:spcAft>
            </a:pPr>
            <a:r>
              <a:rPr lang="cs-CZ" dirty="0"/>
              <a:t>c) doklady o splnění základní způsobilosti podle § 74 jinou osobou a</a:t>
            </a:r>
          </a:p>
          <a:p>
            <a:pPr>
              <a:spcBef>
                <a:spcPts val="600"/>
              </a:spcBef>
              <a:spcAft>
                <a:spcPts val="600"/>
              </a:spcAft>
            </a:pPr>
            <a:r>
              <a:rPr lang="cs-CZ" dirty="0"/>
              <a:t>d) </a:t>
            </a:r>
            <a:r>
              <a:rPr lang="cs-CZ" strike="sngStrike" dirty="0"/>
              <a:t>písemný závazek jiné osoby </a:t>
            </a:r>
            <a:r>
              <a:rPr lang="cs-CZ" b="1" dirty="0"/>
              <a:t>smlouvu nebo jinou osobou podepsané potvrzení o její existenci, jejímž obsahem je závazek jiné osoby</a:t>
            </a:r>
            <a:r>
              <a:rPr lang="cs-CZ" dirty="0"/>
              <a:t> k poskytnutí plnění určeného k plnění veřejné zakázky nebo k poskytnutí věcí nebo práv, s nimiž bude dodavatel oprávněn disponovat </a:t>
            </a:r>
            <a:r>
              <a:rPr lang="cs-CZ" strike="sngStrike" dirty="0"/>
              <a:t>v rámci </a:t>
            </a:r>
            <a:r>
              <a:rPr lang="cs-CZ" b="1" dirty="0"/>
              <a:t>při</a:t>
            </a:r>
            <a:r>
              <a:rPr lang="cs-CZ" dirty="0"/>
              <a:t> plnění veřejné zakázky, a to alespoň v rozsahu, v jakém jiná osoba prokázala kvalifikaci za dodavatele.</a:t>
            </a:r>
          </a:p>
          <a:p>
            <a:endParaRPr lang="cs-CZ" dirty="0"/>
          </a:p>
        </p:txBody>
      </p:sp>
      <p:sp>
        <p:nvSpPr>
          <p:cNvPr id="3" name="Nadpis 2">
            <a:extLst>
              <a:ext uri="{FF2B5EF4-FFF2-40B4-BE49-F238E27FC236}">
                <a16:creationId xmlns:a16="http://schemas.microsoft.com/office/drawing/2014/main" id="{5A0DAD4A-5D84-6B97-ACF9-19F8F239FC46}"/>
              </a:ext>
            </a:extLst>
          </p:cNvPr>
          <p:cNvSpPr>
            <a:spLocks noGrp="1"/>
          </p:cNvSpPr>
          <p:nvPr>
            <p:ph type="title"/>
          </p:nvPr>
        </p:nvSpPr>
        <p:spPr>
          <a:xfrm>
            <a:off x="395536" y="1124744"/>
            <a:ext cx="8291264" cy="936104"/>
          </a:xfrm>
        </p:spPr>
        <p:txBody>
          <a:bodyPr/>
          <a:lstStyle/>
          <a:p>
            <a:r>
              <a:rPr lang="cs-CZ" dirty="0"/>
              <a:t>Vyjasnění pravidel pro prokazování kvalifikace jinou osobou § 83</a:t>
            </a:r>
          </a:p>
        </p:txBody>
      </p:sp>
    </p:spTree>
    <p:extLst>
      <p:ext uri="{BB962C8B-B14F-4D97-AF65-F5344CB8AC3E}">
        <p14:creationId xmlns:p14="http://schemas.microsoft.com/office/powerpoint/2010/main" val="3239757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274B069B-6F79-B8F8-55A5-86C222190E96}"/>
              </a:ext>
            </a:extLst>
          </p:cNvPr>
          <p:cNvSpPr>
            <a:spLocks noGrp="1"/>
          </p:cNvSpPr>
          <p:nvPr>
            <p:ph idx="1"/>
          </p:nvPr>
        </p:nvSpPr>
        <p:spPr>
          <a:xfrm>
            <a:off x="395536" y="2204864"/>
            <a:ext cx="8291264" cy="4392488"/>
          </a:xfrm>
        </p:spPr>
        <p:txBody>
          <a:bodyPr>
            <a:normAutofit fontScale="55000" lnSpcReduction="20000"/>
          </a:bodyPr>
          <a:lstStyle/>
          <a:p>
            <a:pPr>
              <a:spcBef>
                <a:spcPts val="600"/>
              </a:spcBef>
              <a:spcAft>
                <a:spcPts val="600"/>
              </a:spcAft>
            </a:pPr>
            <a:r>
              <a:rPr lang="cs-CZ" sz="3100" b="1" dirty="0"/>
              <a:t>(2) Prokazuje-li dodavatel prostřednictvím jiné osoby kvalifikaci a předkládá doklady podle § 79 odst. 2 písm. a), b) nebo d) vztahující se k takové osobě, musí ze smlouvy nebo potvrzení o její existenci podle odstavce 1 písm. d) vyplývat závazek, že jiná osoba bude vykonávat stavební práce či služby, ke kterým se prokazované kritérium kvalifikace vztahuje. </a:t>
            </a:r>
          </a:p>
          <a:p>
            <a:pPr>
              <a:spcBef>
                <a:spcPts val="600"/>
              </a:spcBef>
              <a:spcAft>
                <a:spcPts val="600"/>
              </a:spcAft>
            </a:pPr>
            <a:r>
              <a:rPr lang="cs-CZ" sz="3100" strike="sngStrike" dirty="0"/>
              <a:t>(2)  </a:t>
            </a:r>
            <a:r>
              <a:rPr lang="cs-CZ" sz="3100" b="1" strike="sngStrike" dirty="0"/>
              <a:t>(3)</a:t>
            </a:r>
            <a:r>
              <a:rPr lang="cs-CZ" sz="3100" strike="sngStrike" dirty="0"/>
              <a:t> Má se za to, že požadavek podle odstavce 1 písm. d) je splněn, pokud obsahem písemného závazku jiné osoby je společná a nerozdílná odpovědnost této osoby za plnění veřejné zakázky společně s dodavatelem. Prokazuje-li však dodavatel prostřednictvím jiné osoby kvalifikaci a předkládá doklady podle § 79 odst. 2 písm. a), b) nebo d) vztahující se k takové osobě, musí dokument podle odstavce 1 písm. d) obsahovat závazek, že jiná osoba bude vykonávat stavební práce či služby, ke kterým se prokazované kritérium kvalifikace vztahuje.</a:t>
            </a:r>
          </a:p>
          <a:p>
            <a:pPr>
              <a:spcBef>
                <a:spcPts val="600"/>
              </a:spcBef>
              <a:spcAft>
                <a:spcPts val="600"/>
              </a:spcAft>
            </a:pPr>
            <a:r>
              <a:rPr lang="cs-CZ" sz="3100" b="1" dirty="0"/>
              <a:t>(3) Má se za to, že požadavek podle odstavce 1 písm. d) je splněn, pokud z obsahu smlouvy nebo potvrzení o její existenci podle odstavce 1 písm. d) vyplývá závazek jiné osoby plnit veřejnou zakázku společně a nerozdílně s dodavatelem; to neplatí, pokud smlouva nebo potvrzení o její existenci podle odstavce 1 písm. d) musí splňovat požadavky podle odstavce 2.</a:t>
            </a:r>
          </a:p>
          <a:p>
            <a:endParaRPr lang="cs-CZ" dirty="0"/>
          </a:p>
        </p:txBody>
      </p:sp>
      <p:sp>
        <p:nvSpPr>
          <p:cNvPr id="3" name="Nadpis 2">
            <a:extLst>
              <a:ext uri="{FF2B5EF4-FFF2-40B4-BE49-F238E27FC236}">
                <a16:creationId xmlns:a16="http://schemas.microsoft.com/office/drawing/2014/main" id="{DF551C9C-ABC9-6348-6C02-816E0280D91B}"/>
              </a:ext>
            </a:extLst>
          </p:cNvPr>
          <p:cNvSpPr>
            <a:spLocks noGrp="1"/>
          </p:cNvSpPr>
          <p:nvPr>
            <p:ph type="title"/>
          </p:nvPr>
        </p:nvSpPr>
        <p:spPr>
          <a:xfrm>
            <a:off x="395536" y="1124744"/>
            <a:ext cx="8291264" cy="504056"/>
          </a:xfrm>
        </p:spPr>
        <p:txBody>
          <a:bodyPr/>
          <a:lstStyle/>
          <a:p>
            <a:r>
              <a:rPr lang="cs-CZ" dirty="0"/>
              <a:t>Vyjasnění pravidel pro prokazování kvalifikace jinou osobou § 83</a:t>
            </a:r>
          </a:p>
        </p:txBody>
      </p:sp>
    </p:spTree>
    <p:extLst>
      <p:ext uri="{BB962C8B-B14F-4D97-AF65-F5344CB8AC3E}">
        <p14:creationId xmlns:p14="http://schemas.microsoft.com/office/powerpoint/2010/main" val="12515191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454BED9-41AB-A56A-21F2-91D68B41B3E5}"/>
              </a:ext>
            </a:extLst>
          </p:cNvPr>
          <p:cNvSpPr>
            <a:spLocks noGrp="1"/>
          </p:cNvSpPr>
          <p:nvPr>
            <p:ph type="title"/>
          </p:nvPr>
        </p:nvSpPr>
        <p:spPr/>
        <p:txBody>
          <a:bodyPr/>
          <a:lstStyle/>
          <a:p>
            <a:r>
              <a:rPr lang="cs-CZ" dirty="0"/>
              <a:t>Novela ZZVZ</a:t>
            </a:r>
          </a:p>
        </p:txBody>
      </p:sp>
      <p:sp>
        <p:nvSpPr>
          <p:cNvPr id="3" name="Zástupný obsah 2">
            <a:extLst>
              <a:ext uri="{FF2B5EF4-FFF2-40B4-BE49-F238E27FC236}">
                <a16:creationId xmlns:a16="http://schemas.microsoft.com/office/drawing/2014/main" id="{B3467D2B-5A0D-A967-6D0D-D919C55740A0}"/>
              </a:ext>
            </a:extLst>
          </p:cNvPr>
          <p:cNvSpPr>
            <a:spLocks noGrp="1"/>
          </p:cNvSpPr>
          <p:nvPr>
            <p:ph idx="10"/>
          </p:nvPr>
        </p:nvSpPr>
        <p:spPr>
          <a:xfrm>
            <a:off x="467544" y="2060848"/>
            <a:ext cx="8229600" cy="4680519"/>
          </a:xfrm>
        </p:spPr>
        <p:txBody>
          <a:bodyPr>
            <a:normAutofit fontScale="70000" lnSpcReduction="20000"/>
          </a:bodyPr>
          <a:lstStyle/>
          <a:p>
            <a:r>
              <a:rPr lang="cs-CZ" dirty="0"/>
              <a:t>PSP předloženo v červnu 2022 (navrhovaná účinnost 1. 1. 2023)</a:t>
            </a:r>
          </a:p>
          <a:p>
            <a:r>
              <a:rPr lang="cs-CZ" dirty="0"/>
              <a:t>Sněmovní tisk č. 249 </a:t>
            </a:r>
          </a:p>
          <a:p>
            <a:pPr marL="0" indent="0">
              <a:buNone/>
            </a:pPr>
            <a:r>
              <a:rPr lang="cs-CZ" dirty="0">
                <a:hlinkClick r:id="rId2"/>
              </a:rPr>
              <a:t>https://psp.cz/sqw/text/historie.sqw?o=9&amp;T=249</a:t>
            </a:r>
            <a:r>
              <a:rPr lang="cs-CZ" dirty="0"/>
              <a:t> </a:t>
            </a:r>
          </a:p>
          <a:p>
            <a:r>
              <a:rPr lang="cs-CZ" dirty="0"/>
              <a:t>projednáno:</a:t>
            </a:r>
          </a:p>
          <a:p>
            <a:pPr lvl="1"/>
            <a:r>
              <a:rPr lang="cs-CZ" dirty="0"/>
              <a:t>Výborem pro veřejnou správu a regionální rozvoj </a:t>
            </a:r>
          </a:p>
          <a:p>
            <a:pPr lvl="1"/>
            <a:r>
              <a:rPr lang="cs-CZ" dirty="0"/>
              <a:t>Výborem pro obranu</a:t>
            </a:r>
          </a:p>
          <a:p>
            <a:r>
              <a:rPr lang="cs-CZ" dirty="0"/>
              <a:t>ve III. čtení vráceno do II. čtení</a:t>
            </a:r>
          </a:p>
          <a:p>
            <a:r>
              <a:rPr lang="cs-CZ" dirty="0"/>
              <a:t>III. čtení proběhlo 24.3.2023</a:t>
            </a:r>
          </a:p>
          <a:p>
            <a:r>
              <a:rPr lang="cs-CZ" dirty="0"/>
              <a:t>Postoupeno Senátu ČR – tisk č. 74</a:t>
            </a:r>
          </a:p>
          <a:p>
            <a:r>
              <a:rPr lang="cs-CZ" dirty="0">
                <a:hlinkClick r:id="rId3"/>
              </a:rPr>
              <a:t>https://www.senat.cz/xqw/xervlet/pssenat/historie?cid=pssenat_historie.pHistorieTisku.list&amp;forEach.action=detail&amp;forEach.value=s5083</a:t>
            </a:r>
            <a:r>
              <a:rPr lang="cs-CZ" dirty="0"/>
              <a:t> </a:t>
            </a:r>
          </a:p>
          <a:p>
            <a:r>
              <a:rPr lang="cs-CZ" dirty="0"/>
              <a:t>30. 5. 2023 schváleno znění poslanecké sněmovny</a:t>
            </a:r>
          </a:p>
          <a:p>
            <a:endParaRPr lang="cs-CZ" dirty="0"/>
          </a:p>
        </p:txBody>
      </p:sp>
    </p:spTree>
    <p:extLst>
      <p:ext uri="{BB962C8B-B14F-4D97-AF65-F5344CB8AC3E}">
        <p14:creationId xmlns:p14="http://schemas.microsoft.com/office/powerpoint/2010/main" val="11150603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4E1908BC-B995-0CBB-433D-65B51E52FD28}"/>
              </a:ext>
            </a:extLst>
          </p:cNvPr>
          <p:cNvSpPr>
            <a:spLocks noGrp="1"/>
          </p:cNvSpPr>
          <p:nvPr>
            <p:ph idx="1"/>
          </p:nvPr>
        </p:nvSpPr>
        <p:spPr>
          <a:xfrm>
            <a:off x="395536" y="2564904"/>
            <a:ext cx="8291264" cy="3888432"/>
          </a:xfrm>
        </p:spPr>
        <p:txBody>
          <a:bodyPr>
            <a:normAutofit fontScale="92500" lnSpcReduction="20000"/>
          </a:bodyPr>
          <a:lstStyle/>
          <a:p>
            <a:r>
              <a:rPr lang="cs-CZ" strike="sngStrike" dirty="0"/>
              <a:t>(3)  </a:t>
            </a:r>
            <a:r>
              <a:rPr lang="cs-CZ" dirty="0"/>
              <a:t>(</a:t>
            </a:r>
            <a:r>
              <a:rPr lang="cs-CZ" b="1" dirty="0"/>
              <a:t>4</a:t>
            </a:r>
            <a:r>
              <a:rPr lang="cs-CZ" dirty="0"/>
              <a:t>) Zadavatel může v zadávací dokumentaci požadovat, aby dodavatel a jiná osoba, jejímž prostřednictvím dodavatel prokazuje ekonomickou kvalifikaci </a:t>
            </a:r>
            <a:r>
              <a:rPr lang="cs-CZ" strike="sngStrike" dirty="0"/>
              <a:t>podle § 78</a:t>
            </a:r>
            <a:r>
              <a:rPr lang="cs-CZ" dirty="0"/>
              <a:t>, nesli společnou a nerozdílnou odpovědnost za plnění veřejné zakázky. </a:t>
            </a:r>
          </a:p>
          <a:p>
            <a:r>
              <a:rPr lang="cs-CZ" b="1" dirty="0"/>
              <a:t>(5) Na kvalifikaci jiné osoby, jejímž prostřednictvím je prokazována kvalifikace, se vztahují pravidla stanovená tímto zákonem nebo zadávacími podmínkami pro kvalifikaci dodavatele, za kterého je kvalifikace prokazována.</a:t>
            </a:r>
          </a:p>
          <a:p>
            <a:endParaRPr lang="cs-CZ" dirty="0"/>
          </a:p>
        </p:txBody>
      </p:sp>
      <p:sp>
        <p:nvSpPr>
          <p:cNvPr id="3" name="Nadpis 2">
            <a:extLst>
              <a:ext uri="{FF2B5EF4-FFF2-40B4-BE49-F238E27FC236}">
                <a16:creationId xmlns:a16="http://schemas.microsoft.com/office/drawing/2014/main" id="{5CD355BE-046C-46B0-A7DD-20698C97EB40}"/>
              </a:ext>
            </a:extLst>
          </p:cNvPr>
          <p:cNvSpPr>
            <a:spLocks noGrp="1"/>
          </p:cNvSpPr>
          <p:nvPr>
            <p:ph type="title"/>
          </p:nvPr>
        </p:nvSpPr>
        <p:spPr>
          <a:xfrm>
            <a:off x="395536" y="1412776"/>
            <a:ext cx="8291264" cy="1080120"/>
          </a:xfrm>
        </p:spPr>
        <p:txBody>
          <a:bodyPr/>
          <a:lstStyle/>
          <a:p>
            <a:r>
              <a:rPr lang="cs-CZ" dirty="0"/>
              <a:t>Vyjasnění pravidel pro prokazování kvalifikace jinou osobou § 83</a:t>
            </a:r>
          </a:p>
        </p:txBody>
      </p:sp>
    </p:spTree>
    <p:extLst>
      <p:ext uri="{BB962C8B-B14F-4D97-AF65-F5344CB8AC3E}">
        <p14:creationId xmlns:p14="http://schemas.microsoft.com/office/powerpoint/2010/main" val="11732240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ED1EC2B-5169-A4D4-34C2-B9645A157079}"/>
              </a:ext>
            </a:extLst>
          </p:cNvPr>
          <p:cNvSpPr>
            <a:spLocks noGrp="1"/>
          </p:cNvSpPr>
          <p:nvPr>
            <p:ph type="title"/>
          </p:nvPr>
        </p:nvSpPr>
        <p:spPr>
          <a:xfrm>
            <a:off x="395536" y="1412776"/>
            <a:ext cx="8291264" cy="1008112"/>
          </a:xfrm>
        </p:spPr>
        <p:txBody>
          <a:bodyPr/>
          <a:lstStyle/>
          <a:p>
            <a:r>
              <a:rPr lang="cs-CZ" dirty="0"/>
              <a:t>Rozšíření práv účastníků zadávacího řízení</a:t>
            </a:r>
          </a:p>
        </p:txBody>
      </p:sp>
      <p:sp>
        <p:nvSpPr>
          <p:cNvPr id="3" name="Zástupný obsah 2">
            <a:extLst>
              <a:ext uri="{FF2B5EF4-FFF2-40B4-BE49-F238E27FC236}">
                <a16:creationId xmlns:a16="http://schemas.microsoft.com/office/drawing/2014/main" id="{003420D1-CEBC-92AF-C80A-746B02D8B259}"/>
              </a:ext>
            </a:extLst>
          </p:cNvPr>
          <p:cNvSpPr>
            <a:spLocks noGrp="1"/>
          </p:cNvSpPr>
          <p:nvPr>
            <p:ph idx="10"/>
          </p:nvPr>
        </p:nvSpPr>
        <p:spPr>
          <a:xfrm>
            <a:off x="467544" y="2420887"/>
            <a:ext cx="8229600" cy="4032449"/>
          </a:xfrm>
        </p:spPr>
        <p:txBody>
          <a:bodyPr>
            <a:normAutofit fontScale="70000" lnSpcReduction="20000"/>
          </a:bodyPr>
          <a:lstStyle/>
          <a:p>
            <a:pPr marL="0" indent="0">
              <a:buNone/>
            </a:pPr>
            <a:r>
              <a:rPr lang="cs-CZ" dirty="0"/>
              <a:t>§ 109 odst. 3</a:t>
            </a:r>
          </a:p>
          <a:p>
            <a:r>
              <a:rPr lang="cs-CZ" dirty="0"/>
              <a:t>možnost požadovat údaje z nabídek odpovídající číselně vyjádřitelným kritériím hodnocení</a:t>
            </a:r>
          </a:p>
          <a:p>
            <a:pPr lvl="1"/>
            <a:r>
              <a:rPr lang="cs-CZ" dirty="0"/>
              <a:t>na základě písemné žádosti účastníka ZŘ </a:t>
            </a:r>
          </a:p>
          <a:p>
            <a:pPr lvl="1"/>
            <a:r>
              <a:rPr lang="cs-CZ" dirty="0"/>
              <a:t>po skončení lhůty pro podání nabídek</a:t>
            </a:r>
          </a:p>
          <a:p>
            <a:pPr lvl="1"/>
            <a:r>
              <a:rPr lang="cs-CZ" dirty="0"/>
              <a:t>zadavatel odešle všem nebo uveřejní na profilu</a:t>
            </a:r>
          </a:p>
          <a:p>
            <a:pPr lvl="1"/>
            <a:r>
              <a:rPr lang="cs-CZ" dirty="0"/>
              <a:t>do 5 pracovních dnů</a:t>
            </a:r>
          </a:p>
          <a:p>
            <a:pPr lvl="1"/>
            <a:r>
              <a:rPr lang="cs-CZ" dirty="0"/>
              <a:t>bez identifikačních údajů</a:t>
            </a:r>
          </a:p>
          <a:p>
            <a:endParaRPr lang="cs-CZ" dirty="0"/>
          </a:p>
          <a:p>
            <a:r>
              <a:rPr lang="cs-CZ" dirty="0"/>
              <a:t>zvláštní úprava pro tzv. </a:t>
            </a:r>
            <a:r>
              <a:rPr lang="cs-CZ" dirty="0" err="1"/>
              <a:t>dvouobálkovou</a:t>
            </a:r>
            <a:r>
              <a:rPr lang="cs-CZ" dirty="0"/>
              <a:t> metodu</a:t>
            </a:r>
          </a:p>
          <a:p>
            <a:r>
              <a:rPr lang="cs-CZ" dirty="0"/>
              <a:t>Postup podle odstavce 3 nevylučuje poskytnutí i jiných údajů z nabídek nebo jejich poskytnutí bez žádosti účastníka zadávacího řízení.</a:t>
            </a:r>
          </a:p>
          <a:p>
            <a:endParaRPr lang="cs-CZ" dirty="0"/>
          </a:p>
        </p:txBody>
      </p:sp>
    </p:spTree>
    <p:extLst>
      <p:ext uri="{BB962C8B-B14F-4D97-AF65-F5344CB8AC3E}">
        <p14:creationId xmlns:p14="http://schemas.microsoft.com/office/powerpoint/2010/main" val="37536063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A050078-2FE1-97A3-0408-E09E20C64967}"/>
              </a:ext>
            </a:extLst>
          </p:cNvPr>
          <p:cNvSpPr>
            <a:spLocks noGrp="1"/>
          </p:cNvSpPr>
          <p:nvPr>
            <p:ph type="title"/>
          </p:nvPr>
        </p:nvSpPr>
        <p:spPr>
          <a:xfrm>
            <a:off x="395536" y="1412776"/>
            <a:ext cx="8291264" cy="1080120"/>
          </a:xfrm>
        </p:spPr>
        <p:txBody>
          <a:bodyPr/>
          <a:lstStyle/>
          <a:p>
            <a:r>
              <a:rPr lang="cs-CZ" dirty="0"/>
              <a:t>Poskytování součinnosti před podpisem smlouvy § 122</a:t>
            </a:r>
          </a:p>
        </p:txBody>
      </p:sp>
      <p:sp>
        <p:nvSpPr>
          <p:cNvPr id="3" name="Zástupný obsah 2">
            <a:extLst>
              <a:ext uri="{FF2B5EF4-FFF2-40B4-BE49-F238E27FC236}">
                <a16:creationId xmlns:a16="http://schemas.microsoft.com/office/drawing/2014/main" id="{186C9DB1-C526-634C-7EDC-85BF5076C2CB}"/>
              </a:ext>
            </a:extLst>
          </p:cNvPr>
          <p:cNvSpPr>
            <a:spLocks noGrp="1"/>
          </p:cNvSpPr>
          <p:nvPr>
            <p:ph idx="10"/>
          </p:nvPr>
        </p:nvSpPr>
        <p:spPr>
          <a:xfrm>
            <a:off x="467544" y="2492895"/>
            <a:ext cx="8229600" cy="3960441"/>
          </a:xfrm>
        </p:spPr>
        <p:txBody>
          <a:bodyPr>
            <a:normAutofit fontScale="70000" lnSpcReduction="20000"/>
          </a:bodyPr>
          <a:lstStyle/>
          <a:p>
            <a:pPr marL="0" indent="0">
              <a:buNone/>
            </a:pPr>
            <a:r>
              <a:rPr lang="cs-CZ" dirty="0"/>
              <a:t>Zadavatel odešle vybranému  dodavateli výzvu k předložení</a:t>
            </a:r>
          </a:p>
          <a:p>
            <a:r>
              <a:rPr lang="cs-CZ" dirty="0"/>
              <a:t>dokladů o jeho kvalifikaci, které zadavatel požadoval a nemá je k dispozici</a:t>
            </a:r>
          </a:p>
          <a:p>
            <a:pPr lvl="1"/>
            <a:r>
              <a:rPr lang="cs-CZ" dirty="0"/>
              <a:t>včetně dokladů „kvalifikačních“ poddodavatelů</a:t>
            </a:r>
          </a:p>
          <a:p>
            <a:pPr lvl="1"/>
            <a:r>
              <a:rPr lang="cs-CZ" dirty="0"/>
              <a:t>doklady o základní způsobilosti musí prokazovat splnění požadovaného kritéria způsobilosti nejpozději v době 3 měsíců přede dnem zahájení zadávacího řízení</a:t>
            </a:r>
          </a:p>
          <a:p>
            <a:r>
              <a:rPr lang="cs-CZ" dirty="0"/>
              <a:t>dokladů nebo vzorků, jejichž předložení je podmínkou uzavření smlouvy</a:t>
            </a:r>
          </a:p>
          <a:p>
            <a:r>
              <a:rPr lang="cs-CZ" dirty="0"/>
              <a:t>dokladů podle § 85 odst. 1 (nekvalifikační poddodavatelé), pokud je zadavatel požadoval</a:t>
            </a:r>
          </a:p>
          <a:p>
            <a:endParaRPr lang="cs-CZ" dirty="0"/>
          </a:p>
        </p:txBody>
      </p:sp>
    </p:spTree>
    <p:extLst>
      <p:ext uri="{BB962C8B-B14F-4D97-AF65-F5344CB8AC3E}">
        <p14:creationId xmlns:p14="http://schemas.microsoft.com/office/powerpoint/2010/main" val="37685190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23FD4B5-A7A3-D81C-5604-3DFD3B7B794D}"/>
              </a:ext>
            </a:extLst>
          </p:cNvPr>
          <p:cNvSpPr>
            <a:spLocks noGrp="1"/>
          </p:cNvSpPr>
          <p:nvPr>
            <p:ph type="title"/>
          </p:nvPr>
        </p:nvSpPr>
        <p:spPr>
          <a:xfrm>
            <a:off x="395536" y="1412776"/>
            <a:ext cx="8291264" cy="1080120"/>
          </a:xfrm>
        </p:spPr>
        <p:txBody>
          <a:bodyPr/>
          <a:lstStyle/>
          <a:p>
            <a:r>
              <a:rPr lang="cs-CZ" dirty="0"/>
              <a:t>Poskytování součinnosti před podpisem smlouvy</a:t>
            </a:r>
          </a:p>
        </p:txBody>
      </p:sp>
      <p:sp>
        <p:nvSpPr>
          <p:cNvPr id="3" name="Zástupný obsah 2">
            <a:extLst>
              <a:ext uri="{FF2B5EF4-FFF2-40B4-BE49-F238E27FC236}">
                <a16:creationId xmlns:a16="http://schemas.microsoft.com/office/drawing/2014/main" id="{72055572-CF60-DCEF-BC10-B80E3A0F4600}"/>
              </a:ext>
            </a:extLst>
          </p:cNvPr>
          <p:cNvSpPr>
            <a:spLocks noGrp="1"/>
          </p:cNvSpPr>
          <p:nvPr>
            <p:ph idx="10"/>
          </p:nvPr>
        </p:nvSpPr>
        <p:spPr>
          <a:xfrm>
            <a:off x="467544" y="2492895"/>
            <a:ext cx="8229600" cy="3960441"/>
          </a:xfrm>
        </p:spPr>
        <p:txBody>
          <a:bodyPr>
            <a:normAutofit fontScale="92500" lnSpcReduction="20000"/>
          </a:bodyPr>
          <a:lstStyle/>
          <a:p>
            <a:pPr marL="0" indent="0">
              <a:buNone/>
            </a:pPr>
            <a:r>
              <a:rPr lang="cs-CZ" dirty="0"/>
              <a:t>Zadavatel může požadovat</a:t>
            </a:r>
          </a:p>
          <a:p>
            <a:r>
              <a:rPr lang="cs-CZ" dirty="0"/>
              <a:t>originály nebo úředně ověřené kopie dokladů</a:t>
            </a:r>
          </a:p>
          <a:p>
            <a:r>
              <a:rPr lang="cs-CZ" dirty="0"/>
              <a:t>doklady o základní způsobilosti podle § 74 prokazující splnění požadovaného kritéria způsobilosti po doručení výzvy</a:t>
            </a:r>
          </a:p>
          <a:p>
            <a:r>
              <a:rPr lang="cs-CZ" dirty="0"/>
              <a:t>písemné čestné prohlášení, že se nezměnily údaje rozhodné pro posouzení splnění kvalifikace, nebo nové doklady, pokud se rozhodné údaje v těchto dokladech změnily.</a:t>
            </a:r>
          </a:p>
          <a:p>
            <a:endParaRPr lang="cs-CZ" dirty="0"/>
          </a:p>
        </p:txBody>
      </p:sp>
    </p:spTree>
    <p:extLst>
      <p:ext uri="{BB962C8B-B14F-4D97-AF65-F5344CB8AC3E}">
        <p14:creationId xmlns:p14="http://schemas.microsoft.com/office/powerpoint/2010/main" val="4465623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B5901FA2-87B8-6985-5DE4-FBB6FC66C203}"/>
              </a:ext>
            </a:extLst>
          </p:cNvPr>
          <p:cNvSpPr>
            <a:spLocks noGrp="1"/>
          </p:cNvSpPr>
          <p:nvPr>
            <p:ph idx="1"/>
          </p:nvPr>
        </p:nvSpPr>
        <p:spPr/>
        <p:txBody>
          <a:bodyPr/>
          <a:lstStyle/>
          <a:p>
            <a:r>
              <a:rPr lang="cs-CZ" dirty="0"/>
              <a:t>(1) </a:t>
            </a:r>
            <a:r>
              <a:rPr lang="cs-CZ" strike="sngStrike" dirty="0"/>
              <a:t>Zadavatel odešle bez zbytečného odkladu od rozhodnutí o výběru dodavatele oznámení o výběru dodavatele všem účastníkům zadávacího řízení. </a:t>
            </a:r>
            <a:r>
              <a:rPr lang="cs-CZ" b="1" dirty="0"/>
              <a:t>Oznámení o výběru dodavatele zadavatel odešle bez zbytečného odkladu po ukončení hodnocení nabídek nebo elektronické aukce, pokud byla použita.</a:t>
            </a:r>
            <a:r>
              <a:rPr lang="cs-CZ" dirty="0"/>
              <a:t> S výjimkou jednacího řízení bez uveřejnění </a:t>
            </a:r>
            <a:r>
              <a:rPr lang="cs-CZ" strike="sngStrike" dirty="0"/>
              <a:t>a zadávacího řízení, v němž je jeden účastník zadávacího řízení,</a:t>
            </a:r>
            <a:r>
              <a:rPr lang="cs-CZ" dirty="0"/>
              <a:t> musí být součástí tohoto oznámení</a:t>
            </a:r>
          </a:p>
        </p:txBody>
      </p:sp>
      <p:sp>
        <p:nvSpPr>
          <p:cNvPr id="3" name="Nadpis 2">
            <a:extLst>
              <a:ext uri="{FF2B5EF4-FFF2-40B4-BE49-F238E27FC236}">
                <a16:creationId xmlns:a16="http://schemas.microsoft.com/office/drawing/2014/main" id="{62B8A7C8-5ECB-E6E4-3B1A-2722A32D0C6C}"/>
              </a:ext>
            </a:extLst>
          </p:cNvPr>
          <p:cNvSpPr>
            <a:spLocks noGrp="1"/>
          </p:cNvSpPr>
          <p:nvPr>
            <p:ph type="title"/>
          </p:nvPr>
        </p:nvSpPr>
        <p:spPr/>
        <p:txBody>
          <a:bodyPr/>
          <a:lstStyle/>
          <a:p>
            <a:r>
              <a:rPr lang="cs-CZ" dirty="0"/>
              <a:t>Oznámení o výběru dodavatele § 123</a:t>
            </a:r>
          </a:p>
        </p:txBody>
      </p:sp>
    </p:spTree>
    <p:extLst>
      <p:ext uri="{BB962C8B-B14F-4D97-AF65-F5344CB8AC3E}">
        <p14:creationId xmlns:p14="http://schemas.microsoft.com/office/powerpoint/2010/main" val="16632999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E72EB9CE-7C9C-96A1-3DCE-C5F9AAAB0B33}"/>
              </a:ext>
            </a:extLst>
          </p:cNvPr>
          <p:cNvSpPr>
            <a:spLocks noGrp="1"/>
          </p:cNvSpPr>
          <p:nvPr>
            <p:ph idx="1"/>
          </p:nvPr>
        </p:nvSpPr>
        <p:spPr>
          <a:xfrm>
            <a:off x="395536" y="1916832"/>
            <a:ext cx="8291264" cy="4824536"/>
          </a:xfrm>
        </p:spPr>
        <p:txBody>
          <a:bodyPr>
            <a:normAutofit fontScale="62500" lnSpcReduction="20000"/>
          </a:bodyPr>
          <a:lstStyle/>
          <a:p>
            <a:pPr>
              <a:spcBef>
                <a:spcPts val="600"/>
              </a:spcBef>
              <a:spcAft>
                <a:spcPts val="600"/>
              </a:spcAft>
            </a:pPr>
            <a:r>
              <a:rPr lang="cs-CZ" dirty="0"/>
              <a:t>a) zpráva o hodnocení nabídek, pokud proběhlo hodnocení nabídek,</a:t>
            </a:r>
          </a:p>
          <a:p>
            <a:pPr>
              <a:spcBef>
                <a:spcPts val="600"/>
              </a:spcBef>
              <a:spcAft>
                <a:spcPts val="600"/>
              </a:spcAft>
            </a:pPr>
            <a:r>
              <a:rPr lang="cs-CZ" dirty="0"/>
              <a:t>b) výsledek posouzení splnění podmínek účasti vybraného dodavatele, který bude obsahovat</a:t>
            </a:r>
          </a:p>
          <a:p>
            <a:pPr>
              <a:spcBef>
                <a:spcPts val="600"/>
              </a:spcBef>
              <a:spcAft>
                <a:spcPts val="600"/>
              </a:spcAft>
            </a:pPr>
            <a:r>
              <a:rPr lang="cs-CZ" dirty="0"/>
              <a:t>1. seznam dokladů</a:t>
            </a:r>
            <a:r>
              <a:rPr lang="cs-CZ" strike="sngStrike" dirty="0"/>
              <a:t>, kterými vybraný dodavatel prokazoval kvalifikaci, a</a:t>
            </a:r>
            <a:r>
              <a:rPr lang="cs-CZ" dirty="0"/>
              <a:t> </a:t>
            </a:r>
            <a:r>
              <a:rPr lang="cs-CZ" b="1" dirty="0"/>
              <a:t>prokazujících kvalifikaci vybraného dodavatele</a:t>
            </a:r>
            <a:r>
              <a:rPr lang="cs-CZ" dirty="0"/>
              <a:t>,</a:t>
            </a:r>
          </a:p>
          <a:p>
            <a:pPr>
              <a:spcBef>
                <a:spcPts val="600"/>
              </a:spcBef>
              <a:spcAft>
                <a:spcPts val="600"/>
              </a:spcAft>
            </a:pPr>
            <a:r>
              <a:rPr lang="cs-CZ" dirty="0"/>
              <a:t>2. u požadované profesní způsobilosti podle § 77 odst. 2, ekonomické kvalifikace a technické kvalifikace údaje rozhodné pro prokázání splnění jednotlivých kritérií kvalifikace, </a:t>
            </a:r>
          </a:p>
          <a:p>
            <a:pPr>
              <a:spcBef>
                <a:spcPts val="600"/>
              </a:spcBef>
              <a:spcAft>
                <a:spcPts val="600"/>
              </a:spcAft>
            </a:pPr>
            <a:r>
              <a:rPr lang="cs-CZ" dirty="0"/>
              <a:t>3. seznam dokladů nebo vzorků</a:t>
            </a:r>
            <a:r>
              <a:rPr lang="cs-CZ" strike="sngStrike" dirty="0"/>
              <a:t>, jejichž předložení je podmínkou uzavření smlouvy, pokud si je zadavatel vyhradil podle § 104 písm. a)</a:t>
            </a:r>
            <a:r>
              <a:rPr lang="cs-CZ" dirty="0"/>
              <a:t> </a:t>
            </a:r>
            <a:r>
              <a:rPr lang="cs-CZ" b="1" dirty="0"/>
              <a:t>prokazujících splnění požadavků zadavatele  podle § 104 písm. a) vybraným dodavatelem, pokud si je zadavatel vyhradil,</a:t>
            </a:r>
          </a:p>
          <a:p>
            <a:pPr>
              <a:spcBef>
                <a:spcPts val="600"/>
              </a:spcBef>
              <a:spcAft>
                <a:spcPts val="600"/>
              </a:spcAft>
            </a:pPr>
            <a:r>
              <a:rPr lang="cs-CZ" dirty="0"/>
              <a:t>4. výsledek zkoušek vzorků, pokud si je zadavatel vyhradil podle § 104 písm. b).</a:t>
            </a:r>
          </a:p>
          <a:p>
            <a:pPr>
              <a:spcBef>
                <a:spcPts val="600"/>
              </a:spcBef>
              <a:spcAft>
                <a:spcPts val="600"/>
              </a:spcAft>
            </a:pPr>
            <a:r>
              <a:rPr lang="cs-CZ" b="1" dirty="0"/>
              <a:t>(2) Údaje podle odstavce 1 písm. b) bodu 3 nebo 4 nemusí být součástí oznámení o výběru podle odstavce 1, pokud je zadavatel odešle všem účastníkům zadávacího řízení bez zbytečného odkladu od získání těchto dokladů nebo vzorků nebo od získání výsledků zkoušek vzorků. </a:t>
            </a:r>
          </a:p>
        </p:txBody>
      </p:sp>
      <p:sp>
        <p:nvSpPr>
          <p:cNvPr id="3" name="Nadpis 2">
            <a:extLst>
              <a:ext uri="{FF2B5EF4-FFF2-40B4-BE49-F238E27FC236}">
                <a16:creationId xmlns:a16="http://schemas.microsoft.com/office/drawing/2014/main" id="{DB6315EA-612D-533E-3303-155F14F85248}"/>
              </a:ext>
            </a:extLst>
          </p:cNvPr>
          <p:cNvSpPr>
            <a:spLocks noGrp="1"/>
          </p:cNvSpPr>
          <p:nvPr>
            <p:ph type="title"/>
          </p:nvPr>
        </p:nvSpPr>
        <p:spPr/>
        <p:txBody>
          <a:bodyPr/>
          <a:lstStyle/>
          <a:p>
            <a:r>
              <a:rPr lang="cs-CZ" dirty="0"/>
              <a:t>Oznámení o výběru dodavatele</a:t>
            </a:r>
          </a:p>
        </p:txBody>
      </p:sp>
    </p:spTree>
    <p:extLst>
      <p:ext uri="{BB962C8B-B14F-4D97-AF65-F5344CB8AC3E}">
        <p14:creationId xmlns:p14="http://schemas.microsoft.com/office/powerpoint/2010/main" val="474312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AB049B1C-D9F5-B852-26F0-321325937DBC}"/>
              </a:ext>
            </a:extLst>
          </p:cNvPr>
          <p:cNvSpPr>
            <a:spLocks noGrp="1"/>
          </p:cNvSpPr>
          <p:nvPr>
            <p:ph idx="1"/>
          </p:nvPr>
        </p:nvSpPr>
        <p:spPr/>
        <p:txBody>
          <a:bodyPr>
            <a:normAutofit fontScale="77500" lnSpcReduction="20000"/>
          </a:bodyPr>
          <a:lstStyle/>
          <a:p>
            <a:pPr>
              <a:spcBef>
                <a:spcPts val="600"/>
              </a:spcBef>
              <a:spcAft>
                <a:spcPts val="600"/>
              </a:spcAft>
            </a:pPr>
            <a:r>
              <a:rPr lang="cs-CZ" dirty="0"/>
              <a:t>(1) Zadavatel nesmí umožnit podstatnou změnu závazku ze smlouvy na veřejnou zakázku po dobu jeho trvání bez provedení zadávacího řízení; to neplatí v případě změn, u nichž jsou splněny podmínky pro výjimku z povinnosti zadat veřejnou zakázku v zadávacím řízení stanovenou tímto zákonem. Je-li taková výjimka omezena pro podlimitní veřejnou zakázku, veřejnou zakázku malého rozsahu, nebo koncesi malého rozsahu, lze ji pro změnu závazku ze smlouvy na veřejnou zakázku použít pouze tehdy, pokud celková hodnota závazku po jeho změně nepřekročí limit podle </a:t>
            </a:r>
          </a:p>
          <a:p>
            <a:pPr>
              <a:spcBef>
                <a:spcPts val="600"/>
              </a:spcBef>
              <a:spcAft>
                <a:spcPts val="600"/>
              </a:spcAft>
            </a:pPr>
            <a:r>
              <a:rPr lang="cs-CZ" dirty="0"/>
              <a:t>a) § 25, jde-li o podlimitní veřejnou zakázku, </a:t>
            </a:r>
          </a:p>
          <a:p>
            <a:pPr>
              <a:spcBef>
                <a:spcPts val="600"/>
              </a:spcBef>
              <a:spcAft>
                <a:spcPts val="600"/>
              </a:spcAft>
            </a:pPr>
            <a:r>
              <a:rPr lang="cs-CZ" dirty="0"/>
              <a:t>b) § 27, jde-li o veřejnou zakázku malého rozsahu, nebo </a:t>
            </a:r>
          </a:p>
          <a:p>
            <a:pPr>
              <a:spcBef>
                <a:spcPts val="600"/>
              </a:spcBef>
              <a:spcAft>
                <a:spcPts val="600"/>
              </a:spcAft>
            </a:pPr>
            <a:r>
              <a:rPr lang="cs-CZ" dirty="0"/>
              <a:t>c) § 178, jde-li o koncesi malého rozsahu</a:t>
            </a:r>
          </a:p>
          <a:p>
            <a:endParaRPr lang="cs-CZ" dirty="0"/>
          </a:p>
        </p:txBody>
      </p:sp>
      <p:sp>
        <p:nvSpPr>
          <p:cNvPr id="3" name="Nadpis 2">
            <a:extLst>
              <a:ext uri="{FF2B5EF4-FFF2-40B4-BE49-F238E27FC236}">
                <a16:creationId xmlns:a16="http://schemas.microsoft.com/office/drawing/2014/main" id="{856D70BE-131A-7E86-E160-36BDFEEB0C2A}"/>
              </a:ext>
            </a:extLst>
          </p:cNvPr>
          <p:cNvSpPr>
            <a:spLocks noGrp="1"/>
          </p:cNvSpPr>
          <p:nvPr>
            <p:ph type="title"/>
          </p:nvPr>
        </p:nvSpPr>
        <p:spPr/>
        <p:txBody>
          <a:bodyPr/>
          <a:lstStyle/>
          <a:p>
            <a:r>
              <a:rPr lang="cs-CZ" dirty="0"/>
              <a:t>Změny smlouvy § 222 odst. 1</a:t>
            </a:r>
          </a:p>
        </p:txBody>
      </p:sp>
    </p:spTree>
    <p:extLst>
      <p:ext uri="{BB962C8B-B14F-4D97-AF65-F5344CB8AC3E}">
        <p14:creationId xmlns:p14="http://schemas.microsoft.com/office/powerpoint/2010/main" val="19650051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2A70F18-97D6-9179-8AF6-2D38B937DE61}"/>
              </a:ext>
            </a:extLst>
          </p:cNvPr>
          <p:cNvSpPr>
            <a:spLocks noGrp="1"/>
          </p:cNvSpPr>
          <p:nvPr>
            <p:ph type="title"/>
          </p:nvPr>
        </p:nvSpPr>
        <p:spPr/>
        <p:txBody>
          <a:bodyPr/>
          <a:lstStyle/>
          <a:p>
            <a:r>
              <a:rPr lang="pl-PL" dirty="0"/>
              <a:t>Změny smlouvy § 222 odst. 5 a 6</a:t>
            </a:r>
            <a:endParaRPr lang="cs-CZ" dirty="0"/>
          </a:p>
        </p:txBody>
      </p:sp>
      <p:sp>
        <p:nvSpPr>
          <p:cNvPr id="3" name="Zástupný obsah 2">
            <a:extLst>
              <a:ext uri="{FF2B5EF4-FFF2-40B4-BE49-F238E27FC236}">
                <a16:creationId xmlns:a16="http://schemas.microsoft.com/office/drawing/2014/main" id="{783B7ECF-6CD0-58D4-B0EC-897055C3FFA9}"/>
              </a:ext>
            </a:extLst>
          </p:cNvPr>
          <p:cNvSpPr>
            <a:spLocks noGrp="1"/>
          </p:cNvSpPr>
          <p:nvPr>
            <p:ph idx="10"/>
          </p:nvPr>
        </p:nvSpPr>
        <p:spPr/>
        <p:txBody>
          <a:bodyPr>
            <a:normAutofit fontScale="77500" lnSpcReduction="20000"/>
          </a:bodyPr>
          <a:lstStyle/>
          <a:p>
            <a:pPr marL="0" indent="0">
              <a:buNone/>
            </a:pPr>
            <a:r>
              <a:rPr lang="cs-CZ" dirty="0"/>
              <a:t>Je odstraňován zákaz překročení 50% </a:t>
            </a:r>
          </a:p>
          <a:p>
            <a:r>
              <a:rPr lang="cs-CZ" dirty="0"/>
              <a:t>hodnota dodatečných stavebních prací, služeb nebo dodávek</a:t>
            </a:r>
          </a:p>
          <a:p>
            <a:r>
              <a:rPr lang="cs-CZ" dirty="0"/>
              <a:t>hodnota změny</a:t>
            </a:r>
          </a:p>
          <a:p>
            <a:endParaRPr lang="cs-CZ" dirty="0"/>
          </a:p>
          <a:p>
            <a:r>
              <a:rPr lang="cs-CZ" dirty="0"/>
              <a:t>zůstává společný limit 30% v § 222 odst. 9</a:t>
            </a:r>
          </a:p>
          <a:p>
            <a:pPr lvl="1"/>
            <a:r>
              <a:rPr lang="cs-CZ" dirty="0"/>
              <a:t>vyloučen pro sektorové veřejné zakázky (§ 173) a pro koncese, které zadává jiný než veřejný zadavatel (§ 186)</a:t>
            </a:r>
          </a:p>
          <a:p>
            <a:endParaRPr lang="cs-CZ" dirty="0"/>
          </a:p>
          <a:p>
            <a:r>
              <a:rPr lang="cs-CZ" dirty="0"/>
              <a:t>výhrady dle § 100 postačí v zadávací dokumentaci (nemusí být vždy ve smlouvě)</a:t>
            </a:r>
          </a:p>
          <a:p>
            <a:endParaRPr lang="cs-CZ" dirty="0"/>
          </a:p>
        </p:txBody>
      </p:sp>
    </p:spTree>
    <p:extLst>
      <p:ext uri="{BB962C8B-B14F-4D97-AF65-F5344CB8AC3E}">
        <p14:creationId xmlns:p14="http://schemas.microsoft.com/office/powerpoint/2010/main" val="13661096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3371265-83A6-6EA5-2FAF-E467BEDF8555}"/>
              </a:ext>
            </a:extLst>
          </p:cNvPr>
          <p:cNvSpPr>
            <a:spLocks noGrp="1"/>
          </p:cNvSpPr>
          <p:nvPr>
            <p:ph type="title"/>
          </p:nvPr>
        </p:nvSpPr>
        <p:spPr>
          <a:xfrm>
            <a:off x="405880" y="1196752"/>
            <a:ext cx="8291264" cy="1080120"/>
          </a:xfrm>
        </p:spPr>
        <p:txBody>
          <a:bodyPr/>
          <a:lstStyle/>
          <a:p>
            <a:r>
              <a:rPr lang="cs-CZ" dirty="0"/>
              <a:t>Zvláštní ustanovení o zpřístupnění dokumentace</a:t>
            </a:r>
          </a:p>
        </p:txBody>
      </p:sp>
      <p:sp>
        <p:nvSpPr>
          <p:cNvPr id="3" name="Zástupný obsah 2">
            <a:extLst>
              <a:ext uri="{FF2B5EF4-FFF2-40B4-BE49-F238E27FC236}">
                <a16:creationId xmlns:a16="http://schemas.microsoft.com/office/drawing/2014/main" id="{F026009C-721A-9A5A-29A2-494B28ACE7F5}"/>
              </a:ext>
            </a:extLst>
          </p:cNvPr>
          <p:cNvSpPr>
            <a:spLocks noGrp="1"/>
          </p:cNvSpPr>
          <p:nvPr>
            <p:ph idx="10"/>
          </p:nvPr>
        </p:nvSpPr>
        <p:spPr>
          <a:xfrm>
            <a:off x="467544" y="2492895"/>
            <a:ext cx="8229600" cy="4176465"/>
          </a:xfrm>
        </p:spPr>
        <p:txBody>
          <a:bodyPr>
            <a:normAutofit fontScale="70000" lnSpcReduction="20000"/>
          </a:bodyPr>
          <a:lstStyle/>
          <a:p>
            <a:pPr marL="0" indent="0">
              <a:buNone/>
            </a:pPr>
            <a:r>
              <a:rPr lang="cs-CZ" dirty="0"/>
              <a:t>§ 262a</a:t>
            </a:r>
          </a:p>
          <a:p>
            <a:pPr marL="0" indent="0">
              <a:buNone/>
            </a:pPr>
            <a:r>
              <a:rPr lang="cs-CZ" dirty="0"/>
              <a:t>(1) Stanoví-li tento zákon zadavateli povinnost odeslat Úřadu dokumentaci o zadávacím řízení nebo soutěži o návrh, platí, že tato povinnost je ve vztahu k dokumentům a informacím uloženým v certifikovaném elektronickém nástroji splněna i tehdy, pokud zadavatel zajistí Úřadu k těmto dokumentům a informacím přístup, a to po celou dobu až do pravomocného skončení správního řízení nebo do doručení sdělení, že Úřad správní řízení zahajovat nebude.</a:t>
            </a:r>
          </a:p>
          <a:p>
            <a:pPr marL="0" indent="0">
              <a:buNone/>
            </a:pPr>
            <a:r>
              <a:rPr lang="cs-CZ" dirty="0"/>
              <a:t>(2) Platí, že dokumenty a další informace uložené v certifikovaném elektronickém nástroji jsou pravé, a to i v případě, že byly původně vytvořeny mimo certifikovaný elektronický nástroj.</a:t>
            </a:r>
          </a:p>
          <a:p>
            <a:endParaRPr lang="cs-CZ" dirty="0"/>
          </a:p>
        </p:txBody>
      </p:sp>
    </p:spTree>
    <p:extLst>
      <p:ext uri="{BB962C8B-B14F-4D97-AF65-F5344CB8AC3E}">
        <p14:creationId xmlns:p14="http://schemas.microsoft.com/office/powerpoint/2010/main" val="269087604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0F5BB40-4DA6-3109-3C5E-95875ED7D810}"/>
              </a:ext>
            </a:extLst>
          </p:cNvPr>
          <p:cNvSpPr>
            <a:spLocks noGrp="1"/>
          </p:cNvSpPr>
          <p:nvPr>
            <p:ph type="title"/>
          </p:nvPr>
        </p:nvSpPr>
        <p:spPr>
          <a:xfrm>
            <a:off x="426368" y="2636912"/>
            <a:ext cx="8291264" cy="504056"/>
          </a:xfrm>
        </p:spPr>
        <p:txBody>
          <a:bodyPr/>
          <a:lstStyle/>
          <a:p>
            <a:pPr algn="ctr"/>
            <a:r>
              <a:rPr lang="cs-CZ" dirty="0"/>
              <a:t>Nejdůležitější pozměňovací návrhy PSP</a:t>
            </a:r>
          </a:p>
        </p:txBody>
      </p:sp>
    </p:spTree>
    <p:extLst>
      <p:ext uri="{BB962C8B-B14F-4D97-AF65-F5344CB8AC3E}">
        <p14:creationId xmlns:p14="http://schemas.microsoft.com/office/powerpoint/2010/main" val="16062562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454BED9-41AB-A56A-21F2-91D68B41B3E5}"/>
              </a:ext>
            </a:extLst>
          </p:cNvPr>
          <p:cNvSpPr>
            <a:spLocks noGrp="1"/>
          </p:cNvSpPr>
          <p:nvPr>
            <p:ph type="title"/>
          </p:nvPr>
        </p:nvSpPr>
        <p:spPr/>
        <p:txBody>
          <a:bodyPr/>
          <a:lstStyle/>
          <a:p>
            <a:r>
              <a:rPr lang="cs-CZ" dirty="0"/>
              <a:t>Technická novela</a:t>
            </a:r>
          </a:p>
        </p:txBody>
      </p:sp>
      <p:sp>
        <p:nvSpPr>
          <p:cNvPr id="3" name="Zástupný obsah 2">
            <a:extLst>
              <a:ext uri="{FF2B5EF4-FFF2-40B4-BE49-F238E27FC236}">
                <a16:creationId xmlns:a16="http://schemas.microsoft.com/office/drawing/2014/main" id="{B3467D2B-5A0D-A967-6D0D-D919C55740A0}"/>
              </a:ext>
            </a:extLst>
          </p:cNvPr>
          <p:cNvSpPr>
            <a:spLocks noGrp="1"/>
          </p:cNvSpPr>
          <p:nvPr>
            <p:ph idx="10"/>
          </p:nvPr>
        </p:nvSpPr>
        <p:spPr/>
        <p:txBody>
          <a:bodyPr>
            <a:normAutofit fontScale="85000" lnSpcReduction="20000"/>
          </a:bodyPr>
          <a:lstStyle/>
          <a:p>
            <a:pPr marL="0" indent="0">
              <a:lnSpc>
                <a:spcPct val="150000"/>
              </a:lnSpc>
              <a:buNone/>
            </a:pPr>
            <a:r>
              <a:rPr lang="cs-CZ" b="1" dirty="0"/>
              <a:t>Důvody pro novelizaci</a:t>
            </a:r>
          </a:p>
          <a:p>
            <a:pPr marL="457200" indent="-457200">
              <a:lnSpc>
                <a:spcPct val="150000"/>
              </a:lnSpc>
            </a:pPr>
            <a:r>
              <a:rPr lang="cs-CZ" dirty="0"/>
              <a:t>odstranění nedostatků transpozice (§ 19, § 211)</a:t>
            </a:r>
          </a:p>
          <a:p>
            <a:pPr marL="457200" indent="-457200">
              <a:lnSpc>
                <a:spcPct val="150000"/>
              </a:lnSpc>
            </a:pPr>
            <a:r>
              <a:rPr lang="cs-CZ" dirty="0"/>
              <a:t>odstranění nepřiměřené přísnosti</a:t>
            </a:r>
          </a:p>
          <a:p>
            <a:pPr marL="457200" indent="-457200">
              <a:lnSpc>
                <a:spcPct val="150000"/>
              </a:lnSpc>
            </a:pPr>
            <a:r>
              <a:rPr lang="cs-CZ" dirty="0"/>
              <a:t>snížení administrativní náročnosti</a:t>
            </a:r>
          </a:p>
          <a:p>
            <a:pPr marL="457200" indent="-457200">
              <a:lnSpc>
                <a:spcPct val="150000"/>
              </a:lnSpc>
            </a:pPr>
            <a:r>
              <a:rPr lang="cs-CZ" dirty="0"/>
              <a:t>upřesnění, a tím odstranění některých výkladových nejasností</a:t>
            </a:r>
          </a:p>
          <a:p>
            <a:pPr marL="457200" indent="-457200">
              <a:lnSpc>
                <a:spcPct val="150000"/>
              </a:lnSpc>
            </a:pPr>
            <a:r>
              <a:rPr lang="cs-CZ" dirty="0"/>
              <a:t>odstranění legislativně technických chyb</a:t>
            </a:r>
          </a:p>
          <a:p>
            <a:endParaRPr lang="cs-CZ" dirty="0"/>
          </a:p>
        </p:txBody>
      </p:sp>
    </p:spTree>
    <p:extLst>
      <p:ext uri="{BB962C8B-B14F-4D97-AF65-F5344CB8AC3E}">
        <p14:creationId xmlns:p14="http://schemas.microsoft.com/office/powerpoint/2010/main" val="324979278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439B1EED-DE5A-4C55-6CE2-A2843383EEB9}"/>
              </a:ext>
            </a:extLst>
          </p:cNvPr>
          <p:cNvSpPr>
            <a:spLocks noGrp="1"/>
          </p:cNvSpPr>
          <p:nvPr>
            <p:ph idx="1"/>
          </p:nvPr>
        </p:nvSpPr>
        <p:spPr/>
        <p:txBody>
          <a:bodyPr>
            <a:normAutofit fontScale="77500" lnSpcReduction="20000"/>
          </a:bodyPr>
          <a:lstStyle/>
          <a:p>
            <a:pPr>
              <a:spcBef>
                <a:spcPts val="600"/>
              </a:spcBef>
              <a:spcAft>
                <a:spcPts val="600"/>
              </a:spcAft>
            </a:pPr>
            <a:r>
              <a:rPr lang="cs-CZ" dirty="0">
                <a:solidFill>
                  <a:schemeClr val="bg1">
                    <a:lumMod val="65000"/>
                  </a:schemeClr>
                </a:solidFill>
              </a:rPr>
              <a:t>PN Dostálová</a:t>
            </a:r>
          </a:p>
          <a:p>
            <a:pPr algn="ctr">
              <a:spcBef>
                <a:spcPts val="600"/>
              </a:spcBef>
              <a:spcAft>
                <a:spcPts val="600"/>
              </a:spcAft>
            </a:pPr>
            <a:r>
              <a:rPr lang="cs-CZ" dirty="0">
                <a:solidFill>
                  <a:schemeClr val="bg1">
                    <a:lumMod val="65000"/>
                  </a:schemeClr>
                </a:solidFill>
              </a:rPr>
              <a:t>Čl. IV</a:t>
            </a:r>
          </a:p>
          <a:p>
            <a:pPr algn="ctr">
              <a:spcBef>
                <a:spcPts val="600"/>
              </a:spcBef>
              <a:spcAft>
                <a:spcPts val="600"/>
              </a:spcAft>
            </a:pPr>
            <a:r>
              <a:rPr lang="cs-CZ" dirty="0">
                <a:solidFill>
                  <a:schemeClr val="bg1">
                    <a:lumMod val="65000"/>
                  </a:schemeClr>
                </a:solidFill>
              </a:rPr>
              <a:t>Účinnost</a:t>
            </a:r>
          </a:p>
          <a:p>
            <a:pPr>
              <a:spcBef>
                <a:spcPts val="600"/>
              </a:spcBef>
              <a:spcAft>
                <a:spcPts val="600"/>
              </a:spcAft>
            </a:pPr>
            <a:r>
              <a:rPr lang="cs-CZ" dirty="0">
                <a:solidFill>
                  <a:schemeClr val="bg1">
                    <a:lumMod val="65000"/>
                  </a:schemeClr>
                </a:solidFill>
              </a:rPr>
              <a:t>Tento zákon nabývá účinnosti </a:t>
            </a:r>
            <a:r>
              <a:rPr lang="cs-CZ" strike="sngStrike" dirty="0">
                <a:solidFill>
                  <a:schemeClr val="bg1">
                    <a:lumMod val="65000"/>
                  </a:schemeClr>
                </a:solidFill>
              </a:rPr>
              <a:t>dnem 1. ledna 2023 </a:t>
            </a:r>
            <a:r>
              <a:rPr lang="cs-CZ" b="1" dirty="0">
                <a:solidFill>
                  <a:schemeClr val="bg1">
                    <a:lumMod val="65000"/>
                  </a:schemeClr>
                </a:solidFill>
              </a:rPr>
              <a:t>prvním dnem třetího kalendářního měsíce následujícího po dni jeho vyhlášení</a:t>
            </a:r>
            <a:r>
              <a:rPr lang="cs-CZ" dirty="0">
                <a:solidFill>
                  <a:schemeClr val="bg1">
                    <a:lumMod val="65000"/>
                  </a:schemeClr>
                </a:solidFill>
              </a:rPr>
              <a:t>.</a:t>
            </a:r>
          </a:p>
          <a:p>
            <a:pPr>
              <a:spcBef>
                <a:spcPts val="600"/>
              </a:spcBef>
              <a:spcAft>
                <a:spcPts val="600"/>
              </a:spcAft>
            </a:pPr>
            <a:endParaRPr lang="cs-CZ" dirty="0"/>
          </a:p>
          <a:p>
            <a:pPr>
              <a:spcBef>
                <a:spcPts val="600"/>
              </a:spcBef>
              <a:spcAft>
                <a:spcPts val="600"/>
              </a:spcAft>
            </a:pPr>
            <a:r>
              <a:rPr lang="cs-CZ" dirty="0"/>
              <a:t>PN Bartoš</a:t>
            </a:r>
          </a:p>
          <a:p>
            <a:pPr algn="ctr">
              <a:spcBef>
                <a:spcPts val="600"/>
              </a:spcBef>
              <a:spcAft>
                <a:spcPts val="600"/>
              </a:spcAft>
            </a:pPr>
            <a:r>
              <a:rPr lang="cs-CZ" dirty="0"/>
              <a:t>Čl. IV</a:t>
            </a:r>
          </a:p>
          <a:p>
            <a:pPr algn="ctr">
              <a:spcBef>
                <a:spcPts val="600"/>
              </a:spcBef>
              <a:spcAft>
                <a:spcPts val="600"/>
              </a:spcAft>
            </a:pPr>
            <a:r>
              <a:rPr lang="cs-CZ" dirty="0"/>
              <a:t>Účinnost</a:t>
            </a:r>
          </a:p>
          <a:p>
            <a:pPr>
              <a:spcBef>
                <a:spcPts val="600"/>
              </a:spcBef>
              <a:spcAft>
                <a:spcPts val="600"/>
              </a:spcAft>
            </a:pPr>
            <a:r>
              <a:rPr lang="cs-CZ" dirty="0"/>
              <a:t>Tento zákon nabývá účinnosti třicátým dnem po jeho vyhlášení.</a:t>
            </a:r>
          </a:p>
          <a:p>
            <a:endParaRPr lang="cs-CZ" dirty="0"/>
          </a:p>
        </p:txBody>
      </p:sp>
      <p:sp>
        <p:nvSpPr>
          <p:cNvPr id="3" name="Nadpis 2">
            <a:extLst>
              <a:ext uri="{FF2B5EF4-FFF2-40B4-BE49-F238E27FC236}">
                <a16:creationId xmlns:a16="http://schemas.microsoft.com/office/drawing/2014/main" id="{FBD61248-92DF-9A59-C73C-7E5D99F3703A}"/>
              </a:ext>
            </a:extLst>
          </p:cNvPr>
          <p:cNvSpPr>
            <a:spLocks noGrp="1"/>
          </p:cNvSpPr>
          <p:nvPr>
            <p:ph type="title"/>
          </p:nvPr>
        </p:nvSpPr>
        <p:spPr/>
        <p:txBody>
          <a:bodyPr/>
          <a:lstStyle/>
          <a:p>
            <a:r>
              <a:rPr lang="cs-CZ" dirty="0"/>
              <a:t>Účinnost</a:t>
            </a:r>
          </a:p>
        </p:txBody>
      </p:sp>
    </p:spTree>
    <p:extLst>
      <p:ext uri="{BB962C8B-B14F-4D97-AF65-F5344CB8AC3E}">
        <p14:creationId xmlns:p14="http://schemas.microsoft.com/office/powerpoint/2010/main" val="153983935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4F456BC5-000E-FD1F-A833-383D3A87E38E}"/>
              </a:ext>
            </a:extLst>
          </p:cNvPr>
          <p:cNvSpPr>
            <a:spLocks noGrp="1"/>
          </p:cNvSpPr>
          <p:nvPr>
            <p:ph idx="1"/>
          </p:nvPr>
        </p:nvSpPr>
        <p:spPr/>
        <p:txBody>
          <a:bodyPr>
            <a:normAutofit fontScale="77500" lnSpcReduction="20000"/>
          </a:bodyPr>
          <a:lstStyle/>
          <a:p>
            <a:r>
              <a:rPr lang="cs-CZ" dirty="0"/>
              <a:t>PN Haas, Benda (VVSRR)</a:t>
            </a:r>
          </a:p>
          <a:p>
            <a:r>
              <a:rPr lang="cs-CZ" dirty="0"/>
              <a:t>„V § 242 se za odstavec 4 vkládá nový odstavec 5, který zní: </a:t>
            </a:r>
          </a:p>
          <a:p>
            <a:r>
              <a:rPr lang="cs-CZ" dirty="0"/>
              <a:t>„(5) Zadavatel může v zadávací dokumentaci nebo soutěžních podmínkách stanovit, že námitky podle odstavce 3 nebo 4 lze podat nejpozději 72 hodin před skončením lhůt podle odstavce 3 nebo 4; v takovém případě je okamžik, kdy končí možnost podat námitky rozhodný pro </a:t>
            </a:r>
          </a:p>
          <a:p>
            <a:r>
              <a:rPr lang="cs-CZ" dirty="0"/>
              <a:t>a) běh lhůt podle § 98 odst. 1 nebo § 144 odst. 2, </a:t>
            </a:r>
          </a:p>
          <a:p>
            <a:r>
              <a:rPr lang="cs-CZ" dirty="0"/>
              <a:t>b) posouzení přiměřenosti stanovení délky nebo prodloužení lhůty pro podání nabídek, předběžných nabídek, žádostí o účast nebo návrhů.“.</a:t>
            </a:r>
          </a:p>
          <a:p>
            <a:endParaRPr lang="cs-CZ" dirty="0"/>
          </a:p>
        </p:txBody>
      </p:sp>
      <p:sp>
        <p:nvSpPr>
          <p:cNvPr id="3" name="Nadpis 2">
            <a:extLst>
              <a:ext uri="{FF2B5EF4-FFF2-40B4-BE49-F238E27FC236}">
                <a16:creationId xmlns:a16="http://schemas.microsoft.com/office/drawing/2014/main" id="{6A6B32D2-DF53-BDD5-5870-98C158E87C46}"/>
              </a:ext>
            </a:extLst>
          </p:cNvPr>
          <p:cNvSpPr>
            <a:spLocks noGrp="1"/>
          </p:cNvSpPr>
          <p:nvPr>
            <p:ph type="title"/>
          </p:nvPr>
        </p:nvSpPr>
        <p:spPr/>
        <p:txBody>
          <a:bodyPr/>
          <a:lstStyle/>
          <a:p>
            <a:r>
              <a:rPr lang="cs-CZ" dirty="0"/>
              <a:t>Lhůta pro podání námitek</a:t>
            </a:r>
          </a:p>
        </p:txBody>
      </p:sp>
    </p:spTree>
    <p:extLst>
      <p:ext uri="{BB962C8B-B14F-4D97-AF65-F5344CB8AC3E}">
        <p14:creationId xmlns:p14="http://schemas.microsoft.com/office/powerpoint/2010/main" val="8788012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5FE9D-13B7-7A4B-26B2-AE6CE8DF9F3C}"/>
              </a:ext>
            </a:extLst>
          </p:cNvPr>
          <p:cNvSpPr>
            <a:spLocks noGrp="1"/>
          </p:cNvSpPr>
          <p:nvPr>
            <p:ph type="title"/>
          </p:nvPr>
        </p:nvSpPr>
        <p:spPr/>
        <p:txBody>
          <a:bodyPr/>
          <a:lstStyle/>
          <a:p>
            <a:r>
              <a:rPr lang="cs-CZ" dirty="0"/>
              <a:t>Společensky odpovědné zadávání</a:t>
            </a:r>
          </a:p>
        </p:txBody>
      </p:sp>
      <p:sp>
        <p:nvSpPr>
          <p:cNvPr id="3" name="Zástupný obsah 2">
            <a:extLst>
              <a:ext uri="{FF2B5EF4-FFF2-40B4-BE49-F238E27FC236}">
                <a16:creationId xmlns:a16="http://schemas.microsoft.com/office/drawing/2014/main" id="{C6A38622-219E-3151-93AC-9F03B346CF70}"/>
              </a:ext>
            </a:extLst>
          </p:cNvPr>
          <p:cNvSpPr>
            <a:spLocks noGrp="1"/>
          </p:cNvSpPr>
          <p:nvPr>
            <p:ph idx="10"/>
          </p:nvPr>
        </p:nvSpPr>
        <p:spPr/>
        <p:txBody>
          <a:bodyPr>
            <a:normAutofit fontScale="62500" lnSpcReduction="20000"/>
          </a:bodyPr>
          <a:lstStyle/>
          <a:p>
            <a:pPr marL="0" indent="0">
              <a:buNone/>
            </a:pPr>
            <a:r>
              <a:rPr lang="cs-CZ" dirty="0"/>
              <a:t>PN Olšáková (VVSRR)</a:t>
            </a:r>
          </a:p>
          <a:p>
            <a:r>
              <a:rPr lang="cs-CZ" dirty="0"/>
              <a:t>§ 6 odst. 4</a:t>
            </a:r>
          </a:p>
          <a:p>
            <a:pPr marL="0" indent="0">
              <a:buNone/>
            </a:pPr>
            <a:r>
              <a:rPr lang="cs-CZ" dirty="0"/>
              <a:t>Zadavatel je při postupu podle tohoto zákona, a to při vytváření zadávacích podmínek, hodnocení nabídek a výběru dodavatele, povinen za předpokladu, že to bude vzhledem k povaze a smyslu zakázky </a:t>
            </a:r>
            <a:r>
              <a:rPr lang="cs-CZ" strike="sngStrike" dirty="0"/>
              <a:t>možné</a:t>
            </a:r>
            <a:r>
              <a:rPr lang="cs-CZ" dirty="0"/>
              <a:t> </a:t>
            </a:r>
            <a:r>
              <a:rPr lang="cs-CZ" b="1" dirty="0"/>
              <a:t>vhodné</a:t>
            </a:r>
            <a:r>
              <a:rPr lang="cs-CZ" dirty="0"/>
              <a:t>, dodržovat zásady sociálně odpovědného zadávání, environmentálně odpovědného zadávání a inovací ve smyslu tohoto zákona. Svůj postup je zadavatel povinen řádně odůvodnit. </a:t>
            </a:r>
          </a:p>
          <a:p>
            <a:pPr marL="0" indent="0">
              <a:buNone/>
            </a:pPr>
            <a:endParaRPr lang="cs-CZ" dirty="0"/>
          </a:p>
          <a:p>
            <a:r>
              <a:rPr lang="cs-CZ" dirty="0"/>
              <a:t>§ 31 </a:t>
            </a:r>
          </a:p>
          <a:p>
            <a:pPr marL="0" indent="0">
              <a:buNone/>
            </a:pPr>
            <a:r>
              <a:rPr lang="cs-CZ" dirty="0"/>
              <a:t>Výjimka pro veřejné zakázky malého rozsahu</a:t>
            </a:r>
          </a:p>
          <a:p>
            <a:pPr marL="0" indent="0">
              <a:buNone/>
            </a:pPr>
            <a:r>
              <a:rPr lang="cs-CZ" dirty="0"/>
              <a:t>Zadavatel není povinen zadat v zadávacím řízení veřejnou zakázku malého rozsahu. Při jejím zadávání je však zadavatel povinen dodržet zásady podle § 6 </a:t>
            </a:r>
            <a:r>
              <a:rPr lang="cs-CZ" b="1" dirty="0"/>
              <a:t>odst. 1 až 3</a:t>
            </a:r>
            <a:r>
              <a:rPr lang="cs-CZ" dirty="0"/>
              <a:t>.</a:t>
            </a:r>
          </a:p>
        </p:txBody>
      </p:sp>
    </p:spTree>
    <p:extLst>
      <p:ext uri="{BB962C8B-B14F-4D97-AF65-F5344CB8AC3E}">
        <p14:creationId xmlns:p14="http://schemas.microsoft.com/office/powerpoint/2010/main" val="410481370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3106ACE-33FB-AC79-E31B-38DE728B3E63}"/>
              </a:ext>
            </a:extLst>
          </p:cNvPr>
          <p:cNvSpPr>
            <a:spLocks noGrp="1"/>
          </p:cNvSpPr>
          <p:nvPr>
            <p:ph type="title"/>
          </p:nvPr>
        </p:nvSpPr>
        <p:spPr/>
        <p:txBody>
          <a:bodyPr/>
          <a:lstStyle/>
          <a:p>
            <a:r>
              <a:rPr lang="cs-CZ" dirty="0"/>
              <a:t>Nové výjimky</a:t>
            </a:r>
          </a:p>
        </p:txBody>
      </p:sp>
      <p:sp>
        <p:nvSpPr>
          <p:cNvPr id="3" name="Zástupný obsah 2">
            <a:extLst>
              <a:ext uri="{FF2B5EF4-FFF2-40B4-BE49-F238E27FC236}">
                <a16:creationId xmlns:a16="http://schemas.microsoft.com/office/drawing/2014/main" id="{72E9A168-2C78-4443-9468-30C7D2AE2122}"/>
              </a:ext>
            </a:extLst>
          </p:cNvPr>
          <p:cNvSpPr>
            <a:spLocks noGrp="1"/>
          </p:cNvSpPr>
          <p:nvPr>
            <p:ph idx="10"/>
          </p:nvPr>
        </p:nvSpPr>
        <p:spPr/>
        <p:txBody>
          <a:bodyPr>
            <a:normAutofit fontScale="85000" lnSpcReduction="20000"/>
          </a:bodyPr>
          <a:lstStyle/>
          <a:p>
            <a:pPr marL="0" indent="0">
              <a:buNone/>
            </a:pPr>
            <a:r>
              <a:rPr lang="cs-CZ" dirty="0"/>
              <a:t>VVSRR</a:t>
            </a:r>
          </a:p>
          <a:p>
            <a:r>
              <a:rPr lang="cs-CZ" b="1" dirty="0"/>
              <a:t>podlimitní výjimky</a:t>
            </a:r>
          </a:p>
          <a:p>
            <a:pPr marL="0" indent="0">
              <a:buNone/>
            </a:pPr>
            <a:r>
              <a:rPr lang="cs-CZ" dirty="0"/>
              <a:t>o) zadávanou zadavatelem, který je spolkem, pobočnému spolku,</a:t>
            </a:r>
          </a:p>
          <a:p>
            <a:pPr marL="0" indent="0">
              <a:buNone/>
            </a:pPr>
            <a:r>
              <a:rPr lang="cs-CZ" dirty="0"/>
              <a:t>p) zadávanou příjemcem podpory od veřejného zadavatele na dodávky nebo služby související s podporou práce s dětmi a mládeží.</a:t>
            </a:r>
          </a:p>
          <a:p>
            <a:endParaRPr lang="cs-CZ" dirty="0"/>
          </a:p>
          <a:p>
            <a:r>
              <a:rPr lang="cs-CZ" b="1" dirty="0"/>
              <a:t>výjimka z definice dotované zakázky</a:t>
            </a:r>
          </a:p>
          <a:p>
            <a:pPr marL="0" indent="0">
              <a:buNone/>
            </a:pPr>
            <a:r>
              <a:rPr lang="cs-CZ"/>
              <a:t>VZ plněna mimo území EU (s výjimkou nadlimitní zakázky na stavební práce)</a:t>
            </a:r>
          </a:p>
          <a:p>
            <a:endParaRPr lang="cs-CZ" dirty="0"/>
          </a:p>
        </p:txBody>
      </p:sp>
    </p:spTree>
    <p:extLst>
      <p:ext uri="{BB962C8B-B14F-4D97-AF65-F5344CB8AC3E}">
        <p14:creationId xmlns:p14="http://schemas.microsoft.com/office/powerpoint/2010/main" val="33633132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68CDC5C7-C2CB-8825-730D-C15446C6E7A7}"/>
              </a:ext>
            </a:extLst>
          </p:cNvPr>
          <p:cNvSpPr>
            <a:spLocks noGrp="1"/>
          </p:cNvSpPr>
          <p:nvPr>
            <p:ph idx="1"/>
          </p:nvPr>
        </p:nvSpPr>
        <p:spPr/>
        <p:txBody>
          <a:bodyPr>
            <a:normAutofit fontScale="85000" lnSpcReduction="20000"/>
          </a:bodyPr>
          <a:lstStyle/>
          <a:p>
            <a:r>
              <a:rPr lang="cs-CZ" dirty="0"/>
              <a:t>PN Smetana</a:t>
            </a:r>
          </a:p>
          <a:p>
            <a:r>
              <a:rPr lang="cs-CZ" dirty="0"/>
              <a:t>„(6) Za zadavatele podle odstavce 2 se nepovažuje osoba, která zadává veřejnou zakázku, jejímž předmětem jsou dodávky a služby, k jejichž úhradě tato osoba získá peněžní prostředky v rámci podpor poskytovaných podle jiného právního předpisu na základě předem stanovené sazby, nebo dodávky a služby v oblasti společné zemědělské politiky v odvětví ovoce a zeleniny, včelařství, vína, ostatních odvětví; to neplatí, jde-li o nadlimitní veřejnou zakázku na stavební práce nebo nadlimitní veřejnou zakázku na služby související s těmito stavebními pracemi, na jejíž úhradu poskytne veřejný zadavatel více než 50 % peněžních prostředků.“</a:t>
            </a:r>
          </a:p>
          <a:p>
            <a:endParaRPr lang="cs-CZ" dirty="0"/>
          </a:p>
        </p:txBody>
      </p:sp>
      <p:sp>
        <p:nvSpPr>
          <p:cNvPr id="3" name="Nadpis 2">
            <a:extLst>
              <a:ext uri="{FF2B5EF4-FFF2-40B4-BE49-F238E27FC236}">
                <a16:creationId xmlns:a16="http://schemas.microsoft.com/office/drawing/2014/main" id="{88CA47D9-8BCC-434C-38ED-6538642DF071}"/>
              </a:ext>
            </a:extLst>
          </p:cNvPr>
          <p:cNvSpPr>
            <a:spLocks noGrp="1"/>
          </p:cNvSpPr>
          <p:nvPr>
            <p:ph type="title"/>
          </p:nvPr>
        </p:nvSpPr>
        <p:spPr/>
        <p:txBody>
          <a:bodyPr/>
          <a:lstStyle/>
          <a:p>
            <a:r>
              <a:rPr lang="pl-PL" dirty="0"/>
              <a:t>Výjimka z definice dotované zakázky</a:t>
            </a:r>
            <a:endParaRPr lang="cs-CZ" dirty="0"/>
          </a:p>
        </p:txBody>
      </p:sp>
    </p:spTree>
    <p:extLst>
      <p:ext uri="{BB962C8B-B14F-4D97-AF65-F5344CB8AC3E}">
        <p14:creationId xmlns:p14="http://schemas.microsoft.com/office/powerpoint/2010/main" val="327049920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911F0A1B-5ABB-D528-4857-80150A546535}"/>
              </a:ext>
            </a:extLst>
          </p:cNvPr>
          <p:cNvSpPr>
            <a:spLocks noGrp="1"/>
          </p:cNvSpPr>
          <p:nvPr>
            <p:ph idx="1"/>
          </p:nvPr>
        </p:nvSpPr>
        <p:spPr/>
        <p:txBody>
          <a:bodyPr>
            <a:normAutofit fontScale="62500" lnSpcReduction="20000"/>
          </a:bodyPr>
          <a:lstStyle/>
          <a:p>
            <a:pPr>
              <a:spcBef>
                <a:spcPts val="600"/>
              </a:spcBef>
              <a:spcAft>
                <a:spcPts val="600"/>
              </a:spcAft>
            </a:pPr>
            <a:r>
              <a:rPr lang="cs-CZ" dirty="0"/>
              <a:t>PN Michálek</a:t>
            </a:r>
          </a:p>
          <a:p>
            <a:pPr>
              <a:spcBef>
                <a:spcPts val="600"/>
              </a:spcBef>
              <a:spcAft>
                <a:spcPts val="600"/>
              </a:spcAft>
            </a:pPr>
            <a:r>
              <a:rPr lang="cs-CZ" dirty="0"/>
              <a:t>§ 104</a:t>
            </a:r>
          </a:p>
          <a:p>
            <a:pPr>
              <a:spcBef>
                <a:spcPts val="600"/>
              </a:spcBef>
              <a:spcAft>
                <a:spcPts val="600"/>
              </a:spcAft>
            </a:pPr>
            <a:r>
              <a:rPr lang="cs-CZ" dirty="0"/>
              <a:t>Zadavatel může v zadávací dokumentaci požadovat od vybraného dodavatele jako další podmínky pro uzavření smlouvy </a:t>
            </a:r>
          </a:p>
          <a:p>
            <a:pPr>
              <a:spcBef>
                <a:spcPts val="600"/>
              </a:spcBef>
              <a:spcAft>
                <a:spcPts val="600"/>
              </a:spcAft>
            </a:pPr>
            <a:r>
              <a:rPr lang="cs-CZ" dirty="0"/>
              <a:t>a) předložení dokladů nebo vzorků vztahujících se k předmětu plnění veřejné zakázky nebo kvalifikaci dodavatele, </a:t>
            </a:r>
          </a:p>
          <a:p>
            <a:pPr>
              <a:spcBef>
                <a:spcPts val="600"/>
              </a:spcBef>
              <a:spcAft>
                <a:spcPts val="600"/>
              </a:spcAft>
            </a:pPr>
            <a:r>
              <a:rPr lang="cs-CZ" dirty="0"/>
              <a:t>b) úspěšný výsledek zkoušek vzorků, </a:t>
            </a:r>
          </a:p>
          <a:p>
            <a:pPr>
              <a:spcBef>
                <a:spcPts val="600"/>
              </a:spcBef>
              <a:spcAft>
                <a:spcPts val="600"/>
              </a:spcAft>
            </a:pPr>
            <a:r>
              <a:rPr lang="cs-CZ" dirty="0"/>
              <a:t>c) předložení dokladu prokazujícího schopnost dodavatele zabezpečit ochranu utajovaných informací</a:t>
            </a:r>
            <a:r>
              <a:rPr lang="cs-CZ" baseline="30000" dirty="0"/>
              <a:t>5)</a:t>
            </a:r>
            <a:r>
              <a:rPr lang="cs-CZ" dirty="0"/>
              <a:t>, je-li to k plnění veřejné zakázky nezbytné, </a:t>
            </a:r>
          </a:p>
          <a:p>
            <a:pPr>
              <a:spcBef>
                <a:spcPts val="600"/>
              </a:spcBef>
              <a:spcAft>
                <a:spcPts val="600"/>
              </a:spcAft>
            </a:pPr>
            <a:r>
              <a:rPr lang="cs-CZ" dirty="0"/>
              <a:t>d) přijetí určité formy spolupráce podle § 37 odst. 4, </a:t>
            </a:r>
            <a:r>
              <a:rPr lang="cs-CZ" strike="sngStrike" dirty="0"/>
              <a:t>nebo </a:t>
            </a:r>
          </a:p>
          <a:p>
            <a:pPr>
              <a:spcBef>
                <a:spcPts val="600"/>
              </a:spcBef>
              <a:spcAft>
                <a:spcPts val="600"/>
              </a:spcAft>
            </a:pPr>
            <a:r>
              <a:rPr lang="cs-CZ" dirty="0"/>
              <a:t>e) bližší podmínky součinnosti před uzavřením smlouvy</a:t>
            </a:r>
            <a:r>
              <a:rPr lang="cs-CZ" strike="sngStrike" dirty="0"/>
              <a:t>.</a:t>
            </a:r>
            <a:r>
              <a:rPr lang="cs-CZ" b="1" dirty="0"/>
              <a:t>, nebo </a:t>
            </a:r>
          </a:p>
          <a:p>
            <a:pPr>
              <a:spcBef>
                <a:spcPts val="600"/>
              </a:spcBef>
              <a:spcAft>
                <a:spcPts val="600"/>
              </a:spcAft>
            </a:pPr>
            <a:r>
              <a:rPr lang="cs-CZ" b="1" dirty="0"/>
              <a:t>f) předložení dokladu o splnění povinností podle § 21a zákona o účetnictví.</a:t>
            </a:r>
          </a:p>
          <a:p>
            <a:endParaRPr lang="cs-CZ" dirty="0"/>
          </a:p>
        </p:txBody>
      </p:sp>
      <p:sp>
        <p:nvSpPr>
          <p:cNvPr id="3" name="Nadpis 2">
            <a:extLst>
              <a:ext uri="{FF2B5EF4-FFF2-40B4-BE49-F238E27FC236}">
                <a16:creationId xmlns:a16="http://schemas.microsoft.com/office/drawing/2014/main" id="{9924DF32-6373-1A54-609E-5D9C1E47D442}"/>
              </a:ext>
            </a:extLst>
          </p:cNvPr>
          <p:cNvSpPr>
            <a:spLocks noGrp="1"/>
          </p:cNvSpPr>
          <p:nvPr>
            <p:ph type="title"/>
          </p:nvPr>
        </p:nvSpPr>
        <p:spPr/>
        <p:txBody>
          <a:bodyPr/>
          <a:lstStyle/>
          <a:p>
            <a:r>
              <a:rPr lang="cs-CZ" dirty="0"/>
              <a:t>Další podmínky pro uzavření smlouvy</a:t>
            </a:r>
          </a:p>
        </p:txBody>
      </p:sp>
    </p:spTree>
    <p:extLst>
      <p:ext uri="{BB962C8B-B14F-4D97-AF65-F5344CB8AC3E}">
        <p14:creationId xmlns:p14="http://schemas.microsoft.com/office/powerpoint/2010/main" val="371706223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0DDB8E78-DF31-A817-D8B8-3ABB76D04DB8}"/>
              </a:ext>
            </a:extLst>
          </p:cNvPr>
          <p:cNvSpPr>
            <a:spLocks noGrp="1"/>
          </p:cNvSpPr>
          <p:nvPr>
            <p:ph idx="1"/>
          </p:nvPr>
        </p:nvSpPr>
        <p:spPr/>
        <p:txBody>
          <a:bodyPr>
            <a:normAutofit fontScale="92500" lnSpcReduction="20000"/>
          </a:bodyPr>
          <a:lstStyle/>
          <a:p>
            <a:r>
              <a:rPr lang="cs-CZ" dirty="0"/>
              <a:t>PN Bartoš</a:t>
            </a:r>
          </a:p>
          <a:p>
            <a:r>
              <a:rPr lang="cs-CZ" dirty="0"/>
              <a:t>§ 4 </a:t>
            </a:r>
          </a:p>
          <a:p>
            <a:r>
              <a:rPr lang="cs-CZ" dirty="0"/>
              <a:t>Veřejným zadavatelem je </a:t>
            </a:r>
          </a:p>
          <a:p>
            <a:r>
              <a:rPr lang="cs-CZ" dirty="0"/>
              <a:t>a) Česká republika; v případě České republiky se organizační složky státu považují za </a:t>
            </a:r>
            <a:r>
              <a:rPr lang="cs-CZ" strike="sngStrike" dirty="0"/>
              <a:t>samostatné zadavatele</a:t>
            </a:r>
            <a:r>
              <a:rPr lang="cs-CZ" dirty="0"/>
              <a:t> </a:t>
            </a:r>
            <a:r>
              <a:rPr lang="cs-CZ" b="1" dirty="0"/>
              <a:t>provozní jednotky s funkční samostatností při zadávání veřejných zakázek podle § 17 odst. 2</a:t>
            </a:r>
            <a:r>
              <a:rPr lang="cs-CZ" dirty="0"/>
              <a:t>, </a:t>
            </a:r>
          </a:p>
          <a:p>
            <a:r>
              <a:rPr lang="cs-CZ" dirty="0"/>
              <a:t> </a:t>
            </a:r>
          </a:p>
          <a:p>
            <a:endParaRPr lang="cs-CZ" dirty="0"/>
          </a:p>
        </p:txBody>
      </p:sp>
      <p:sp>
        <p:nvSpPr>
          <p:cNvPr id="3" name="Nadpis 2">
            <a:extLst>
              <a:ext uri="{FF2B5EF4-FFF2-40B4-BE49-F238E27FC236}">
                <a16:creationId xmlns:a16="http://schemas.microsoft.com/office/drawing/2014/main" id="{99BEE622-0667-8455-8C32-E0E017A75864}"/>
              </a:ext>
            </a:extLst>
          </p:cNvPr>
          <p:cNvSpPr>
            <a:spLocks noGrp="1"/>
          </p:cNvSpPr>
          <p:nvPr>
            <p:ph type="title"/>
          </p:nvPr>
        </p:nvSpPr>
        <p:spPr/>
        <p:txBody>
          <a:bodyPr/>
          <a:lstStyle/>
          <a:p>
            <a:r>
              <a:rPr lang="cs-CZ" dirty="0"/>
              <a:t>Definice veřejného zadavatele</a:t>
            </a:r>
          </a:p>
        </p:txBody>
      </p:sp>
    </p:spTree>
    <p:extLst>
      <p:ext uri="{BB962C8B-B14F-4D97-AF65-F5344CB8AC3E}">
        <p14:creationId xmlns:p14="http://schemas.microsoft.com/office/powerpoint/2010/main" val="305184881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15C68A29-753F-5DF6-FC79-7D8066C6553A}"/>
              </a:ext>
            </a:extLst>
          </p:cNvPr>
          <p:cNvSpPr>
            <a:spLocks noGrp="1"/>
          </p:cNvSpPr>
          <p:nvPr>
            <p:ph idx="1"/>
          </p:nvPr>
        </p:nvSpPr>
        <p:spPr>
          <a:xfrm>
            <a:off x="395536" y="1916832"/>
            <a:ext cx="8291264" cy="4536504"/>
          </a:xfrm>
        </p:spPr>
        <p:txBody>
          <a:bodyPr>
            <a:normAutofit fontScale="70000" lnSpcReduction="20000"/>
          </a:bodyPr>
          <a:lstStyle/>
          <a:p>
            <a:pPr>
              <a:spcBef>
                <a:spcPts val="600"/>
              </a:spcBef>
              <a:spcAft>
                <a:spcPts val="600"/>
              </a:spcAft>
            </a:pPr>
            <a:r>
              <a:rPr lang="cs-CZ" dirty="0"/>
              <a:t>PN Bartoš</a:t>
            </a:r>
          </a:p>
          <a:p>
            <a:pPr>
              <a:spcBef>
                <a:spcPts val="600"/>
              </a:spcBef>
              <a:spcAft>
                <a:spcPts val="600"/>
              </a:spcAft>
            </a:pPr>
            <a:r>
              <a:rPr lang="cs-CZ" dirty="0"/>
              <a:t>(1) Za zadání veřejné zakázky se nepovažuje uzavření smlouvy, kterou uzavírá veřejný zadavatel s jinou právnickou osobou jako dodavatelem, pokud </a:t>
            </a:r>
          </a:p>
          <a:p>
            <a:pPr marL="514350" indent="-514350">
              <a:spcBef>
                <a:spcPts val="600"/>
              </a:spcBef>
              <a:spcAft>
                <a:spcPts val="600"/>
              </a:spcAft>
              <a:buFont typeface="+mj-lt"/>
              <a:buAutoNum type="alphaLcParenR"/>
            </a:pPr>
            <a:r>
              <a:rPr lang="cs-CZ" dirty="0"/>
              <a:t>sám nebo společně s jinými veřejnými zadavateli ovládá tuto osobu obdobně jako své vnitřní organizační jednotky, </a:t>
            </a:r>
          </a:p>
          <a:p>
            <a:pPr marL="514350" indent="-514350">
              <a:spcBef>
                <a:spcPts val="600"/>
              </a:spcBef>
              <a:spcAft>
                <a:spcPts val="600"/>
              </a:spcAft>
              <a:buFont typeface="+mj-lt"/>
              <a:buAutoNum type="alphaLcParenR"/>
            </a:pPr>
            <a:r>
              <a:rPr lang="cs-CZ" dirty="0"/>
              <a:t>v takto ovládané osobě nemá majetkovou účast jiná osoba než ovládající veřejný zadavatel nebo ovládající veřejní zadavatelé a </a:t>
            </a:r>
          </a:p>
          <a:p>
            <a:pPr marL="514350" indent="-514350">
              <a:spcBef>
                <a:spcPts val="600"/>
              </a:spcBef>
              <a:spcAft>
                <a:spcPts val="600"/>
              </a:spcAft>
              <a:buFont typeface="+mj-lt"/>
              <a:buAutoNum type="alphaLcParenR"/>
            </a:pPr>
            <a:r>
              <a:rPr lang="cs-CZ" dirty="0"/>
              <a:t>více než 80 % celkové činnosti takto ovládané osoby je prováděno při plnění úkolů, které jí byly svěřeny ovládajícím veřejným zadavatelem nebo ovládajícími veřejnými zadavateli nebo jinými právnickými osobami, které ovládající veřejný zadavatel nebo veřejní zadavatelé rovněž ovládají jako své vnitřní organizační jednotky</a:t>
            </a:r>
            <a:r>
              <a:rPr lang="cs-CZ" b="1" dirty="0"/>
              <a:t>, bez ohledu na to, kdo je příjemcem plnění z uzavřené smlouvy</a:t>
            </a:r>
            <a:r>
              <a:rPr lang="cs-CZ" dirty="0"/>
              <a:t>.</a:t>
            </a:r>
          </a:p>
          <a:p>
            <a:endParaRPr lang="cs-CZ" dirty="0"/>
          </a:p>
        </p:txBody>
      </p:sp>
      <p:sp>
        <p:nvSpPr>
          <p:cNvPr id="3" name="Nadpis 2">
            <a:extLst>
              <a:ext uri="{FF2B5EF4-FFF2-40B4-BE49-F238E27FC236}">
                <a16:creationId xmlns:a16="http://schemas.microsoft.com/office/drawing/2014/main" id="{79B6C135-F5F9-CED2-2559-119D6A7C41D4}"/>
              </a:ext>
            </a:extLst>
          </p:cNvPr>
          <p:cNvSpPr>
            <a:spLocks noGrp="1"/>
          </p:cNvSpPr>
          <p:nvPr>
            <p:ph type="title"/>
          </p:nvPr>
        </p:nvSpPr>
        <p:spPr/>
        <p:txBody>
          <a:bodyPr/>
          <a:lstStyle/>
          <a:p>
            <a:r>
              <a:rPr lang="cs-CZ" dirty="0"/>
              <a:t>Vertikální spolupráce § 11</a:t>
            </a:r>
          </a:p>
        </p:txBody>
      </p:sp>
    </p:spTree>
    <p:extLst>
      <p:ext uri="{BB962C8B-B14F-4D97-AF65-F5344CB8AC3E}">
        <p14:creationId xmlns:p14="http://schemas.microsoft.com/office/powerpoint/2010/main" val="411233301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5E2C36C9-F18B-6107-CBFB-6A027D13D53D}"/>
              </a:ext>
            </a:extLst>
          </p:cNvPr>
          <p:cNvSpPr>
            <a:spLocks noGrp="1"/>
          </p:cNvSpPr>
          <p:nvPr>
            <p:ph idx="1"/>
          </p:nvPr>
        </p:nvSpPr>
        <p:spPr/>
        <p:txBody>
          <a:bodyPr>
            <a:normAutofit fontScale="70000" lnSpcReduction="20000"/>
          </a:bodyPr>
          <a:lstStyle/>
          <a:p>
            <a:r>
              <a:rPr lang="cs-CZ" dirty="0"/>
              <a:t>PN Bartoš</a:t>
            </a:r>
          </a:p>
          <a:p>
            <a:r>
              <a:rPr lang="cs-CZ" dirty="0"/>
              <a:t>Za zadání veřejné zakázky se nepovažuje uzavření smlouvy výlučně mezi veřejnými zadavateli, pokud </a:t>
            </a:r>
          </a:p>
          <a:p>
            <a:pPr marL="514350" indent="-514350">
              <a:buFont typeface="+mj-lt"/>
              <a:buAutoNum type="alphaLcParenR"/>
            </a:pPr>
            <a:r>
              <a:rPr lang="cs-CZ" dirty="0"/>
              <a:t>tato smlouva zakládá nebo provádí spolupráci mezi veřejnými zadavateli za účelem dosahování jejich společných cílů směřujících k zajišťování veřejných potřeb, které mají tito veřejní zadavatelé zajišťovat, </a:t>
            </a:r>
          </a:p>
          <a:p>
            <a:pPr marL="514350" indent="-514350">
              <a:buFont typeface="+mj-lt"/>
              <a:buAutoNum type="alphaLcParenR"/>
            </a:pPr>
            <a:r>
              <a:rPr lang="cs-CZ" dirty="0"/>
              <a:t>se spolupráce podle písmene a) řídí pouze ohledy souvisejícími s veřejným zájmem a </a:t>
            </a:r>
          </a:p>
          <a:p>
            <a:pPr marL="514350" indent="-514350">
              <a:buFont typeface="+mj-lt"/>
              <a:buAutoNum type="alphaLcParenR"/>
            </a:pPr>
            <a:r>
              <a:rPr lang="cs-CZ" dirty="0"/>
              <a:t>každý z těchto veřejných zadavatelů vykonává na </a:t>
            </a:r>
            <a:r>
              <a:rPr lang="cs-CZ" b="1" dirty="0"/>
              <a:t>otevřeném</a:t>
            </a:r>
            <a:r>
              <a:rPr lang="cs-CZ" dirty="0"/>
              <a:t> trhu méně než 20 % svých činností, kterých se spolupráce podle písmene a) týká. </a:t>
            </a:r>
          </a:p>
          <a:p>
            <a:endParaRPr lang="cs-CZ" dirty="0"/>
          </a:p>
        </p:txBody>
      </p:sp>
      <p:sp>
        <p:nvSpPr>
          <p:cNvPr id="3" name="Nadpis 2">
            <a:extLst>
              <a:ext uri="{FF2B5EF4-FFF2-40B4-BE49-F238E27FC236}">
                <a16:creationId xmlns:a16="http://schemas.microsoft.com/office/drawing/2014/main" id="{A35D0BD5-E68B-43A3-4515-485CE6997B04}"/>
              </a:ext>
            </a:extLst>
          </p:cNvPr>
          <p:cNvSpPr>
            <a:spLocks noGrp="1"/>
          </p:cNvSpPr>
          <p:nvPr>
            <p:ph type="title"/>
          </p:nvPr>
        </p:nvSpPr>
        <p:spPr/>
        <p:txBody>
          <a:bodyPr/>
          <a:lstStyle/>
          <a:p>
            <a:r>
              <a:rPr lang="cs-CZ" dirty="0"/>
              <a:t>Horizontální spolupráce § 12</a:t>
            </a:r>
          </a:p>
        </p:txBody>
      </p:sp>
    </p:spTree>
    <p:extLst>
      <p:ext uri="{BB962C8B-B14F-4D97-AF65-F5344CB8AC3E}">
        <p14:creationId xmlns:p14="http://schemas.microsoft.com/office/powerpoint/2010/main" val="140097685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682E54D0-D5AD-0E27-5E5E-6FEC324A04A9}"/>
              </a:ext>
            </a:extLst>
          </p:cNvPr>
          <p:cNvSpPr>
            <a:spLocks noGrp="1"/>
          </p:cNvSpPr>
          <p:nvPr>
            <p:ph type="title"/>
          </p:nvPr>
        </p:nvSpPr>
        <p:spPr>
          <a:xfrm>
            <a:off x="426368" y="2933328"/>
            <a:ext cx="8291264" cy="504056"/>
          </a:xfrm>
        </p:spPr>
        <p:txBody>
          <a:bodyPr/>
          <a:lstStyle/>
          <a:p>
            <a:pPr algn="ctr"/>
            <a:r>
              <a:rPr lang="cs-CZ" dirty="0"/>
              <a:t>Děkuji za pozornost</a:t>
            </a:r>
          </a:p>
        </p:txBody>
      </p:sp>
    </p:spTree>
    <p:extLst>
      <p:ext uri="{BB962C8B-B14F-4D97-AF65-F5344CB8AC3E}">
        <p14:creationId xmlns:p14="http://schemas.microsoft.com/office/powerpoint/2010/main" val="252625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95536" y="2420888"/>
            <a:ext cx="8291264" cy="4032448"/>
          </a:xfrm>
        </p:spPr>
        <p:txBody>
          <a:bodyPr>
            <a:normAutofit fontScale="62500" lnSpcReduction="20000"/>
          </a:bodyPr>
          <a:lstStyle/>
          <a:p>
            <a:r>
              <a:rPr lang="cs-CZ" strike="sngStrike" dirty="0"/>
              <a:t>(3) Za veřejné zakázky podle odstavce 1 se nepovažují veřejné zakázky s takovým předmětem, jehož jednotková cena je v průběhu účetního období proměnlivá a zadavatel pořizuje takové dodávky či služby opakovaně podle svých aktuálních potřeb. </a:t>
            </a:r>
          </a:p>
          <a:p>
            <a:r>
              <a:rPr lang="cs-CZ" b="1" dirty="0"/>
              <a:t>(3) Za veřejné zakázky podle odstavce 1 se nepovažují veřejné zakázky,</a:t>
            </a:r>
          </a:p>
          <a:p>
            <a:r>
              <a:rPr lang="cs-CZ" b="1" dirty="0"/>
              <a:t>a) u kterých je jednotková cena jejich předmětu v době podle odst. 1 písm. a) proměnlivá,</a:t>
            </a:r>
          </a:p>
          <a:p>
            <a:r>
              <a:rPr lang="cs-CZ" b="1" dirty="0"/>
              <a:t>b) kterými zadavatel pořizuje dodávky či služby opakovaně podle svých aktuálních potřeb a</a:t>
            </a:r>
          </a:p>
          <a:p>
            <a:r>
              <a:rPr lang="cs-CZ" b="1" dirty="0"/>
              <a:t>c) jejichž předpokládaná hodnota určená postupem podle odst. 1 a 2 nedosahuje limitu podle § 25.</a:t>
            </a:r>
          </a:p>
          <a:p>
            <a:endParaRPr lang="cs-CZ" dirty="0"/>
          </a:p>
        </p:txBody>
      </p:sp>
      <p:sp>
        <p:nvSpPr>
          <p:cNvPr id="3" name="Nadpis 2"/>
          <p:cNvSpPr>
            <a:spLocks noGrp="1"/>
          </p:cNvSpPr>
          <p:nvPr>
            <p:ph type="title"/>
          </p:nvPr>
        </p:nvSpPr>
        <p:spPr>
          <a:xfrm>
            <a:off x="395536" y="1412776"/>
            <a:ext cx="8291264" cy="1008112"/>
          </a:xfrm>
        </p:spPr>
        <p:txBody>
          <a:bodyPr/>
          <a:lstStyle/>
          <a:p>
            <a:r>
              <a:rPr lang="cs-CZ" dirty="0"/>
              <a:t>Předpokládaná hodnota veřejných zakázek pravidelné povahy § 19</a:t>
            </a:r>
          </a:p>
        </p:txBody>
      </p:sp>
    </p:spTree>
    <p:extLst>
      <p:ext uri="{BB962C8B-B14F-4D97-AF65-F5344CB8AC3E}">
        <p14:creationId xmlns:p14="http://schemas.microsoft.com/office/powerpoint/2010/main" val="14651364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D9A8BAF5-C6BF-7A61-7EEE-721C05F0E67D}"/>
              </a:ext>
            </a:extLst>
          </p:cNvPr>
          <p:cNvSpPr>
            <a:spLocks noGrp="1"/>
          </p:cNvSpPr>
          <p:nvPr>
            <p:ph idx="1"/>
          </p:nvPr>
        </p:nvSpPr>
        <p:spPr/>
        <p:txBody>
          <a:bodyPr>
            <a:normAutofit fontScale="62500" lnSpcReduction="20000"/>
          </a:bodyPr>
          <a:lstStyle/>
          <a:p>
            <a:pPr>
              <a:spcBef>
                <a:spcPts val="600"/>
              </a:spcBef>
              <a:spcAft>
                <a:spcPts val="600"/>
              </a:spcAft>
            </a:pPr>
            <a:r>
              <a:rPr lang="cs-CZ" b="1" dirty="0"/>
              <a:t>(1) Komunikace mezi zadavatelem a dodavatelem v zadávacím řízení a při zvláštních postupech podle části šesté probíhá písemně. </a:t>
            </a:r>
          </a:p>
          <a:p>
            <a:pPr>
              <a:spcBef>
                <a:spcPts val="600"/>
              </a:spcBef>
              <a:spcAft>
                <a:spcPts val="600"/>
              </a:spcAft>
            </a:pPr>
            <a:r>
              <a:rPr lang="cs-CZ" b="1" dirty="0"/>
              <a:t>(2) Ústní komunikaci mezi zadavatelem a dodavatelem v zadávacím řízení nebo při zvláštních postupech podle části šesté může zadavatel použít, požadovat nebo připustit, pokud tento zákon nestanoví jinak, při </a:t>
            </a:r>
          </a:p>
          <a:p>
            <a:pPr marL="514350" indent="-514350">
              <a:spcBef>
                <a:spcPts val="600"/>
              </a:spcBef>
              <a:spcAft>
                <a:spcPts val="600"/>
              </a:spcAft>
              <a:buFont typeface="+mj-lt"/>
              <a:buAutoNum type="alphaLcParenR"/>
            </a:pPr>
            <a:r>
              <a:rPr lang="cs-CZ" b="1" dirty="0"/>
              <a:t>jednání s dodavatelem tam, kde ho tento zákon připouští, </a:t>
            </a:r>
          </a:p>
          <a:p>
            <a:pPr marL="514350" indent="-514350">
              <a:spcBef>
                <a:spcPts val="600"/>
              </a:spcBef>
              <a:spcAft>
                <a:spcPts val="600"/>
              </a:spcAft>
              <a:buFont typeface="+mj-lt"/>
              <a:buAutoNum type="alphaLcParenR"/>
            </a:pPr>
            <a:r>
              <a:rPr lang="cs-CZ" b="1" dirty="0"/>
              <a:t>prohlídce místa plnění, </a:t>
            </a:r>
          </a:p>
          <a:p>
            <a:pPr marL="514350" indent="-514350">
              <a:spcBef>
                <a:spcPts val="600"/>
              </a:spcBef>
              <a:spcAft>
                <a:spcPts val="600"/>
              </a:spcAft>
              <a:buFont typeface="+mj-lt"/>
              <a:buAutoNum type="alphaLcParenR"/>
            </a:pPr>
            <a:r>
              <a:rPr lang="cs-CZ" b="1" dirty="0"/>
              <a:t>provedení kontroly technické kapacity nebo opatření týkajících se zabezpečení jakosti nebo výzkumu podle § 79 odst. 2, </a:t>
            </a:r>
          </a:p>
          <a:p>
            <a:pPr marL="514350" indent="-514350">
              <a:spcBef>
                <a:spcPts val="600"/>
              </a:spcBef>
              <a:spcAft>
                <a:spcPts val="600"/>
              </a:spcAft>
              <a:buFont typeface="+mj-lt"/>
              <a:buAutoNum type="alphaLcParenR"/>
            </a:pPr>
            <a:r>
              <a:rPr lang="cs-CZ" b="1" dirty="0"/>
              <a:t>rozhovoru mezi porotou a účastníky soutěže o návrh podle § 148 odst. 6, </a:t>
            </a:r>
          </a:p>
          <a:p>
            <a:pPr marL="514350" indent="-514350">
              <a:spcBef>
                <a:spcPts val="600"/>
              </a:spcBef>
              <a:spcAft>
                <a:spcPts val="600"/>
              </a:spcAft>
              <a:buFont typeface="+mj-lt"/>
              <a:buAutoNum type="alphaLcParenR"/>
            </a:pPr>
            <a:r>
              <a:rPr lang="cs-CZ" b="1" u="sng" dirty="0"/>
              <a:t>jiných sděleních, jež se netýkají zásadních prvků zadávacího řízení, mezi které patří zejména zadávací dokumentace, žádost o účast, potvrzení zájmu a nabídka.</a:t>
            </a:r>
          </a:p>
        </p:txBody>
      </p:sp>
      <p:sp>
        <p:nvSpPr>
          <p:cNvPr id="3" name="Nadpis 2">
            <a:extLst>
              <a:ext uri="{FF2B5EF4-FFF2-40B4-BE49-F238E27FC236}">
                <a16:creationId xmlns:a16="http://schemas.microsoft.com/office/drawing/2014/main" id="{35C8EC9B-52A9-AFDE-EA97-1A55E6AFE93C}"/>
              </a:ext>
            </a:extLst>
          </p:cNvPr>
          <p:cNvSpPr>
            <a:spLocks noGrp="1"/>
          </p:cNvSpPr>
          <p:nvPr>
            <p:ph type="title"/>
          </p:nvPr>
        </p:nvSpPr>
        <p:spPr/>
        <p:txBody>
          <a:bodyPr/>
          <a:lstStyle/>
          <a:p>
            <a:r>
              <a:rPr lang="cs-CZ" dirty="0"/>
              <a:t>Upřesnění pravidel pro komunikaci § 211</a:t>
            </a:r>
          </a:p>
        </p:txBody>
      </p:sp>
    </p:spTree>
    <p:extLst>
      <p:ext uri="{BB962C8B-B14F-4D97-AF65-F5344CB8AC3E}">
        <p14:creationId xmlns:p14="http://schemas.microsoft.com/office/powerpoint/2010/main" val="18674631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6D137D20-9BAA-7072-E787-72B87F6C339A}"/>
              </a:ext>
            </a:extLst>
          </p:cNvPr>
          <p:cNvSpPr>
            <a:spLocks noGrp="1"/>
          </p:cNvSpPr>
          <p:nvPr>
            <p:ph idx="1"/>
          </p:nvPr>
        </p:nvSpPr>
        <p:spPr/>
        <p:txBody>
          <a:bodyPr>
            <a:normAutofit fontScale="92500" lnSpcReduction="20000"/>
          </a:bodyPr>
          <a:lstStyle/>
          <a:p>
            <a:r>
              <a:rPr lang="cs-CZ" dirty="0"/>
              <a:t>čl. 22 směrnice 2014/24/EU</a:t>
            </a:r>
          </a:p>
          <a:p>
            <a:r>
              <a:rPr lang="cs-CZ" dirty="0"/>
              <a:t>(2) Bez ohledu na odstavec 1 lze u jiných sdělení, </a:t>
            </a:r>
            <a:r>
              <a:rPr lang="cs-CZ" b="1" dirty="0"/>
              <a:t>jež se netýkají zásadních prvků zadávacího řízení</a:t>
            </a:r>
            <a:r>
              <a:rPr lang="cs-CZ" dirty="0"/>
              <a:t>, použít i ústní komunikaci, je-li její obsah v dostatečné míře zdokumentován. Mezi tyto zásadní prvky patří zadávací dokumentace, žádosti o účast, potvrzení zájmu a nabídky. Zejména ústní komunikace s uchazeči, jež by mohla mít podstatný dopad na obsah a posouzení nabídek, musí být dostatečně zdokumentována vhodnými prostředky, jako například zápisy, zvukovými nahrávkami nebo souhrny hlavních prvků komunikace.</a:t>
            </a:r>
          </a:p>
          <a:p>
            <a:endParaRPr lang="cs-CZ" dirty="0"/>
          </a:p>
        </p:txBody>
      </p:sp>
      <p:sp>
        <p:nvSpPr>
          <p:cNvPr id="3" name="Nadpis 2">
            <a:extLst>
              <a:ext uri="{FF2B5EF4-FFF2-40B4-BE49-F238E27FC236}">
                <a16:creationId xmlns:a16="http://schemas.microsoft.com/office/drawing/2014/main" id="{CDBE8A9D-254E-82BE-F3B1-66238862393E}"/>
              </a:ext>
            </a:extLst>
          </p:cNvPr>
          <p:cNvSpPr>
            <a:spLocks noGrp="1"/>
          </p:cNvSpPr>
          <p:nvPr>
            <p:ph type="title"/>
          </p:nvPr>
        </p:nvSpPr>
        <p:spPr/>
        <p:txBody>
          <a:bodyPr/>
          <a:lstStyle/>
          <a:p>
            <a:r>
              <a:rPr lang="cs-CZ" dirty="0"/>
              <a:t>Upřesnění pravidel pro komunikaci § 211</a:t>
            </a:r>
          </a:p>
        </p:txBody>
      </p:sp>
    </p:spTree>
    <p:extLst>
      <p:ext uri="{BB962C8B-B14F-4D97-AF65-F5344CB8AC3E}">
        <p14:creationId xmlns:p14="http://schemas.microsoft.com/office/powerpoint/2010/main" val="7883096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1C41ADC6-9F14-1849-216F-B0B7675E69E7}"/>
              </a:ext>
            </a:extLst>
          </p:cNvPr>
          <p:cNvSpPr>
            <a:spLocks noGrp="1"/>
          </p:cNvSpPr>
          <p:nvPr>
            <p:ph idx="1"/>
          </p:nvPr>
        </p:nvSpPr>
        <p:spPr/>
        <p:txBody>
          <a:bodyPr/>
          <a:lstStyle/>
          <a:p>
            <a:r>
              <a:rPr lang="cs-CZ" dirty="0"/>
              <a:t>5) Písemná komunikace podle odstavce 1 musí probíhat elektronicky s výjimkou případů, kdy</a:t>
            </a:r>
          </a:p>
          <a:p>
            <a:r>
              <a:rPr lang="cs-CZ" dirty="0"/>
              <a:t>e)	</a:t>
            </a:r>
            <a:r>
              <a:rPr lang="cs-CZ" b="1" dirty="0"/>
              <a:t>jde o uzavření smlouvy na veřejnou zakázku podle § 124 odst. 1</a:t>
            </a:r>
          </a:p>
          <a:p>
            <a:endParaRPr lang="cs-CZ" dirty="0"/>
          </a:p>
        </p:txBody>
      </p:sp>
      <p:sp>
        <p:nvSpPr>
          <p:cNvPr id="3" name="Nadpis 2">
            <a:extLst>
              <a:ext uri="{FF2B5EF4-FFF2-40B4-BE49-F238E27FC236}">
                <a16:creationId xmlns:a16="http://schemas.microsoft.com/office/drawing/2014/main" id="{2FF939F0-EC3D-E5F9-3118-BE9F13AE4AAA}"/>
              </a:ext>
            </a:extLst>
          </p:cNvPr>
          <p:cNvSpPr>
            <a:spLocks noGrp="1"/>
          </p:cNvSpPr>
          <p:nvPr>
            <p:ph type="title"/>
          </p:nvPr>
        </p:nvSpPr>
        <p:spPr/>
        <p:txBody>
          <a:bodyPr/>
          <a:lstStyle/>
          <a:p>
            <a:r>
              <a:rPr lang="cs-CZ" dirty="0"/>
              <a:t>Upřesnění pravidel pro komunikaci § 211</a:t>
            </a:r>
          </a:p>
        </p:txBody>
      </p:sp>
    </p:spTree>
    <p:extLst>
      <p:ext uri="{BB962C8B-B14F-4D97-AF65-F5344CB8AC3E}">
        <p14:creationId xmlns:p14="http://schemas.microsoft.com/office/powerpoint/2010/main" val="33755616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D949E33C-0ED8-B05C-A29B-972BD5469119}"/>
              </a:ext>
            </a:extLst>
          </p:cNvPr>
          <p:cNvSpPr>
            <a:spLocks noGrp="1"/>
          </p:cNvSpPr>
          <p:nvPr>
            <p:ph idx="1"/>
          </p:nvPr>
        </p:nvSpPr>
        <p:spPr/>
        <p:txBody>
          <a:bodyPr>
            <a:normAutofit fontScale="62500" lnSpcReduction="20000"/>
          </a:bodyPr>
          <a:lstStyle/>
          <a:p>
            <a:r>
              <a:rPr lang="cs-CZ" b="1" dirty="0"/>
              <a:t>7) Na komunikaci mezi zadavatelem a dodavatelem při zadávání veřejné zakázky se § 5 a 6 zákona o službách vytvářejících důvěru pro elektronické transakce neuplatní. Úkon učiněný prostřednictvím elektronického nástroje nebo datové schránky se považuje za podepsaný.</a:t>
            </a:r>
          </a:p>
          <a:p>
            <a:r>
              <a:rPr lang="cs-CZ" b="1" dirty="0"/>
              <a:t>8) Nejde-li o komunikaci uskutečňovanou prostřednictvím elektronického nástroje nebo datové schránky, musí být úkon podepsán uznávaným elektronickým podpisem, pokud je odesílán v zadávacím řízení a při zvláštních postupech podle části šesté a jde o</a:t>
            </a:r>
          </a:p>
          <a:p>
            <a:r>
              <a:rPr lang="cs-CZ" dirty="0"/>
              <a:t>a)	výzvu určenou účastníkům zadávacího řízení,</a:t>
            </a:r>
          </a:p>
          <a:p>
            <a:r>
              <a:rPr lang="cs-CZ" dirty="0"/>
              <a:t>b)	oznámení o výběru dodavatele,</a:t>
            </a:r>
          </a:p>
          <a:p>
            <a:r>
              <a:rPr lang="cs-CZ" dirty="0"/>
              <a:t>c)	</a:t>
            </a:r>
            <a:r>
              <a:rPr lang="cs-CZ" b="1" dirty="0"/>
              <a:t>oznámení</a:t>
            </a:r>
            <a:r>
              <a:rPr lang="cs-CZ" dirty="0"/>
              <a:t> rozhodnutí o nejvhodnějším návrhu v soutěži o návrh,</a:t>
            </a:r>
          </a:p>
          <a:p>
            <a:r>
              <a:rPr lang="cs-CZ" dirty="0"/>
              <a:t>d)	</a:t>
            </a:r>
            <a:r>
              <a:rPr lang="cs-CZ" b="1" dirty="0"/>
              <a:t>oznámení</a:t>
            </a:r>
            <a:r>
              <a:rPr lang="cs-CZ" dirty="0"/>
              <a:t> vyloučení účastníka zadávacího řízení.</a:t>
            </a:r>
          </a:p>
          <a:p>
            <a:endParaRPr lang="cs-CZ" dirty="0"/>
          </a:p>
        </p:txBody>
      </p:sp>
      <p:sp>
        <p:nvSpPr>
          <p:cNvPr id="3" name="Nadpis 2">
            <a:extLst>
              <a:ext uri="{FF2B5EF4-FFF2-40B4-BE49-F238E27FC236}">
                <a16:creationId xmlns:a16="http://schemas.microsoft.com/office/drawing/2014/main" id="{F7C6A27E-E3BE-F981-CB9C-A76C0F61FF24}"/>
              </a:ext>
            </a:extLst>
          </p:cNvPr>
          <p:cNvSpPr>
            <a:spLocks noGrp="1"/>
          </p:cNvSpPr>
          <p:nvPr>
            <p:ph type="title"/>
          </p:nvPr>
        </p:nvSpPr>
        <p:spPr/>
        <p:txBody>
          <a:bodyPr/>
          <a:lstStyle/>
          <a:p>
            <a:r>
              <a:rPr lang="cs-CZ" dirty="0"/>
              <a:t>Upřesnění pravidel pro komunikaci § 211</a:t>
            </a:r>
          </a:p>
        </p:txBody>
      </p:sp>
    </p:spTree>
    <p:extLst>
      <p:ext uri="{BB962C8B-B14F-4D97-AF65-F5344CB8AC3E}">
        <p14:creationId xmlns:p14="http://schemas.microsoft.com/office/powerpoint/2010/main" val="25875415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A466A618-9F76-BD10-C6D6-B095BD907C72}"/>
              </a:ext>
            </a:extLst>
          </p:cNvPr>
          <p:cNvSpPr>
            <a:spLocks noGrp="1"/>
          </p:cNvSpPr>
          <p:nvPr>
            <p:ph idx="1"/>
          </p:nvPr>
        </p:nvSpPr>
        <p:spPr/>
        <p:txBody>
          <a:bodyPr>
            <a:normAutofit fontScale="92500" lnSpcReduction="20000"/>
          </a:bodyPr>
          <a:lstStyle/>
          <a:p>
            <a:r>
              <a:rPr lang="cs-CZ" dirty="0"/>
              <a:t>§ 14 odst. 1.</a:t>
            </a:r>
          </a:p>
          <a:p>
            <a:r>
              <a:rPr lang="cs-CZ" dirty="0"/>
              <a:t>Veřejnou zakázkou na dodávky je veřejná zakázka, jejímž předmětem je pořízení věcí, zvířat nebo ovladatelných přírodních sil, pokud nejsou součástí veřejné zakázky na stavební práce podle odstavce 3. Pořízením se rozumí zejména koupě, nájem nebo pacht. </a:t>
            </a:r>
            <a:r>
              <a:rPr lang="cs-CZ" b="1" dirty="0"/>
              <a:t>Pro účely věty první se za pořízení věci nepovažuje pořízení cenného papíru nebo jiného investičního nástroje, obchodního závodu, jeho samostatné organizační složky nebo podílu v obchodní korporaci.</a:t>
            </a:r>
          </a:p>
          <a:p>
            <a:endParaRPr lang="cs-CZ" dirty="0"/>
          </a:p>
        </p:txBody>
      </p:sp>
      <p:sp>
        <p:nvSpPr>
          <p:cNvPr id="3" name="Nadpis 2">
            <a:extLst>
              <a:ext uri="{FF2B5EF4-FFF2-40B4-BE49-F238E27FC236}">
                <a16:creationId xmlns:a16="http://schemas.microsoft.com/office/drawing/2014/main" id="{EF19F825-9051-0494-4C45-1088CDF8AB49}"/>
              </a:ext>
            </a:extLst>
          </p:cNvPr>
          <p:cNvSpPr>
            <a:spLocks noGrp="1"/>
          </p:cNvSpPr>
          <p:nvPr>
            <p:ph type="title"/>
          </p:nvPr>
        </p:nvSpPr>
        <p:spPr/>
        <p:txBody>
          <a:bodyPr/>
          <a:lstStyle/>
          <a:p>
            <a:r>
              <a:rPr lang="cs-CZ" dirty="0"/>
              <a:t>Definice věci</a:t>
            </a:r>
          </a:p>
        </p:txBody>
      </p:sp>
    </p:spTree>
    <p:extLst>
      <p:ext uri="{BB962C8B-B14F-4D97-AF65-F5344CB8AC3E}">
        <p14:creationId xmlns:p14="http://schemas.microsoft.com/office/powerpoint/2010/main" val="3163233881"/>
      </p:ext>
    </p:extLst>
  </p:cSld>
  <p:clrMapOvr>
    <a:masterClrMapping/>
  </p:clrMapOvr>
</p:sld>
</file>

<file path=ppt/theme/theme1.xml><?xml version="1.0" encoding="utf-8"?>
<a:theme xmlns:a="http://schemas.openxmlformats.org/drawingml/2006/main" name="MMR_klas">
  <a:themeElements>
    <a:clrScheme name="Barvy MMR">
      <a:dk1>
        <a:sysClr val="windowText" lastClr="000000"/>
      </a:dk1>
      <a:lt1>
        <a:sysClr val="window" lastClr="FFFFFF"/>
      </a:lt1>
      <a:dk2>
        <a:srgbClr val="262626"/>
      </a:dk2>
      <a:lt2>
        <a:srgbClr val="EEECE1"/>
      </a:lt2>
      <a:accent1>
        <a:srgbClr val="000099"/>
      </a:accent1>
      <a:accent2>
        <a:srgbClr val="00AF3F"/>
      </a:accent2>
      <a:accent3>
        <a:srgbClr val="F9E300"/>
      </a:accent3>
      <a:accent4>
        <a:srgbClr val="E21C18"/>
      </a:accent4>
      <a:accent5>
        <a:srgbClr val="24A7AF"/>
      </a:accent5>
      <a:accent6>
        <a:srgbClr val="868686"/>
      </a:accent6>
      <a:hlink>
        <a:srgbClr val="00AF3F"/>
      </a:hlink>
      <a:folHlink>
        <a:srgbClr val="868686"/>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MMR_klas</Template>
  <TotalTime>119</TotalTime>
  <Words>3557</Words>
  <Application>Microsoft Office PowerPoint</Application>
  <PresentationFormat>Předvádění na obrazovce (4:3)</PresentationFormat>
  <Paragraphs>218</Paragraphs>
  <Slides>39</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39</vt:i4>
      </vt:variant>
    </vt:vector>
  </HeadingPairs>
  <TitlesOfParts>
    <vt:vector size="43" baseType="lpstr">
      <vt:lpstr>Arial</vt:lpstr>
      <vt:lpstr>Calibri</vt:lpstr>
      <vt:lpstr>Wingdings</vt:lpstr>
      <vt:lpstr>MMR_klas</vt:lpstr>
      <vt:lpstr>Novela ZZVZ</vt:lpstr>
      <vt:lpstr>Novela ZZVZ</vt:lpstr>
      <vt:lpstr>Technická novela</vt:lpstr>
      <vt:lpstr>Předpokládaná hodnota veřejných zakázek pravidelné povahy § 19</vt:lpstr>
      <vt:lpstr>Upřesnění pravidel pro komunikaci § 211</vt:lpstr>
      <vt:lpstr>Upřesnění pravidel pro komunikaci § 211</vt:lpstr>
      <vt:lpstr>Upřesnění pravidel pro komunikaci § 211</vt:lpstr>
      <vt:lpstr>Upřesnění pravidel pro komunikaci § 211</vt:lpstr>
      <vt:lpstr>Definice věci</vt:lpstr>
      <vt:lpstr>Předpokládaná hodnota veřejné zakázky § 16</vt:lpstr>
      <vt:lpstr>Zadávací lhůta</vt:lpstr>
      <vt:lpstr>Zadávací lhůta</vt:lpstr>
      <vt:lpstr>Jistota</vt:lpstr>
      <vt:lpstr>Vyloučení – koordinace nabídek</vt:lpstr>
      <vt:lpstr>Zpřísnění pravidel ZPŘ</vt:lpstr>
      <vt:lpstr>§ 88 změny kvalifikace účastníka ZŘ</vt:lpstr>
      <vt:lpstr>Stáří dokladů o kvalifikaci § 86 odst. 3</vt:lpstr>
      <vt:lpstr>Vyjasnění pravidel pro prokazování kvalifikace jinou osobou § 83</vt:lpstr>
      <vt:lpstr>Vyjasnění pravidel pro prokazování kvalifikace jinou osobou § 83</vt:lpstr>
      <vt:lpstr>Vyjasnění pravidel pro prokazování kvalifikace jinou osobou § 83</vt:lpstr>
      <vt:lpstr>Rozšíření práv účastníků zadávacího řízení</vt:lpstr>
      <vt:lpstr>Poskytování součinnosti před podpisem smlouvy § 122</vt:lpstr>
      <vt:lpstr>Poskytování součinnosti před podpisem smlouvy</vt:lpstr>
      <vt:lpstr>Oznámení o výběru dodavatele § 123</vt:lpstr>
      <vt:lpstr>Oznámení o výběru dodavatele</vt:lpstr>
      <vt:lpstr>Změny smlouvy § 222 odst. 1</vt:lpstr>
      <vt:lpstr>Změny smlouvy § 222 odst. 5 a 6</vt:lpstr>
      <vt:lpstr>Zvláštní ustanovení o zpřístupnění dokumentace</vt:lpstr>
      <vt:lpstr>Nejdůležitější pozměňovací návrhy PSP</vt:lpstr>
      <vt:lpstr>Účinnost</vt:lpstr>
      <vt:lpstr>Lhůta pro podání námitek</vt:lpstr>
      <vt:lpstr>Společensky odpovědné zadávání</vt:lpstr>
      <vt:lpstr>Nové výjimky</vt:lpstr>
      <vt:lpstr>Výjimka z definice dotované zakázky</vt:lpstr>
      <vt:lpstr>Další podmínky pro uzavření smlouvy</vt:lpstr>
      <vt:lpstr>Definice veřejného zadavatele</vt:lpstr>
      <vt:lpstr>Vertikální spolupráce § 11</vt:lpstr>
      <vt:lpstr>Horizontální spolupráce § 12</vt:lpstr>
      <vt:lpstr>Děkuji za pozornost</vt:lpstr>
    </vt:vector>
  </TitlesOfParts>
  <Company>Ministerstvo pro místní rozvoj</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Novela ZZVZ</dc:title>
  <dc:creator>Malenková Miluše</dc:creator>
  <cp:lastModifiedBy>Malenková Miluše</cp:lastModifiedBy>
  <cp:revision>21</cp:revision>
  <dcterms:created xsi:type="dcterms:W3CDTF">2023-04-17T10:43:36Z</dcterms:created>
  <dcterms:modified xsi:type="dcterms:W3CDTF">2023-06-05T10:28:59Z</dcterms:modified>
</cp:coreProperties>
</file>