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862" r:id="rId2"/>
    <p:sldId id="866" r:id="rId3"/>
    <p:sldId id="863" r:id="rId4"/>
    <p:sldId id="796" r:id="rId5"/>
    <p:sldId id="606" r:id="rId6"/>
    <p:sldId id="864" r:id="rId7"/>
    <p:sldId id="887" r:id="rId8"/>
    <p:sldId id="780" r:id="rId9"/>
    <p:sldId id="873" r:id="rId10"/>
    <p:sldId id="798" r:id="rId11"/>
    <p:sldId id="869" r:id="rId12"/>
    <p:sldId id="884" r:id="rId13"/>
    <p:sldId id="883" r:id="rId14"/>
    <p:sldId id="879" r:id="rId15"/>
    <p:sldId id="878" r:id="rId16"/>
    <p:sldId id="876" r:id="rId17"/>
    <p:sldId id="870" r:id="rId18"/>
    <p:sldId id="871" r:id="rId19"/>
    <p:sldId id="872" r:id="rId20"/>
    <p:sldId id="799" r:id="rId21"/>
    <p:sldId id="800" r:id="rId22"/>
    <p:sldId id="781" r:id="rId23"/>
    <p:sldId id="783" r:id="rId24"/>
    <p:sldId id="885" r:id="rId25"/>
    <p:sldId id="782" r:id="rId26"/>
    <p:sldId id="881" r:id="rId27"/>
    <p:sldId id="882" r:id="rId28"/>
    <p:sldId id="880" r:id="rId29"/>
    <p:sldId id="886" r:id="rId30"/>
    <p:sldId id="875" r:id="rId31"/>
    <p:sldId id="613" r:id="rId32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AF3F"/>
    <a:srgbClr val="DB7D00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66" autoAdjust="0"/>
    <p:restoredTop sz="94622" autoAdjust="0"/>
  </p:normalViewPr>
  <p:slideViewPr>
    <p:cSldViewPr>
      <p:cViewPr varScale="1">
        <p:scale>
          <a:sx n="125" d="100"/>
          <a:sy n="125" d="100"/>
        </p:scale>
        <p:origin x="8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4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111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r">
              <a:defRPr sz="12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2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3712"/>
          </a:xfrm>
          <a:prstGeom prst="rect">
            <a:avLst/>
          </a:prstGeom>
        </p:spPr>
        <p:txBody>
          <a:bodyPr vert="horz" lIns="91669" tIns="45834" rIns="91669" bIns="45834" rtlCol="0"/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9" tIns="45834" rIns="91669" bIns="4583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669" tIns="45834" rIns="91669" bIns="45834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378825"/>
            <a:ext cx="2945659" cy="493712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8825"/>
            <a:ext cx="2945659" cy="493712"/>
          </a:xfrm>
          <a:prstGeom prst="rect">
            <a:avLst/>
          </a:prstGeom>
        </p:spPr>
        <p:txBody>
          <a:bodyPr vert="horz" lIns="91669" tIns="45834" rIns="91669" bIns="45834" rtlCol="0" anchor="b"/>
          <a:lstStyle>
            <a:lvl1pPr algn="r">
              <a:defRPr sz="12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4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44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7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omora.cz/legislativa/vzorova-inflacni-dolozka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-vz.cz/metodiky-stanoviska/stanoviska/spolecne-stanovisko-ministerstva-pro-mistni-rozvoj-a-uoh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-vz.cz/metodiky-stanoviska/metodiky-k-zakonu-c-134-2016-sb-o-zadavani-verejnych-zakazek/metodicka-stanovisk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-vz.cz/info-forum-vzdelavani/skoleni/" TargetMode="External"/><Relationship Id="rId2" Type="http://schemas.openxmlformats.org/officeDocument/2006/relationships/hyperlink" Target="https://portal-vz.cz/metodiky-stanoviska/metodiky-k-zakonu-c-134-2016-sb-o-zadavani-verejnych-zakazek/metodicka-stanoviska/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indexy-cen-stavebnich-praci-indexy-cen-stavebnich-del-a-indexy-nakladu-stavebni-vyroby-ctvrtletni-casove-rady-1-ctvrtleti-202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66B4DFE9-BA53-42E3-9A92-DC3BB0715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0099"/>
                </a:solidFill>
              </a:rPr>
              <a:t>Extrémní nárůst cen</a:t>
            </a:r>
          </a:p>
          <a:p>
            <a:pPr algn="ctr"/>
            <a:endParaRPr lang="cs-CZ" b="1" dirty="0">
              <a:solidFill>
                <a:srgbClr val="000099"/>
              </a:solidFill>
            </a:endParaRPr>
          </a:p>
          <a:p>
            <a:pPr algn="ctr"/>
            <a:r>
              <a:rPr lang="cs-CZ" b="1" dirty="0">
                <a:solidFill>
                  <a:srgbClr val="000099"/>
                </a:solidFill>
              </a:rPr>
              <a:t>Co dělat?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F089ABC-5D3F-4AF4-8E49-0EA79024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93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4406" t="16995" r="25194" b="29599"/>
          <a:stretch/>
        </p:blipFill>
        <p:spPr>
          <a:xfrm>
            <a:off x="-73024" y="548680"/>
            <a:ext cx="9217024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980729"/>
            <a:ext cx="8291264" cy="504056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11" r="12012" b="12222"/>
          <a:stretch/>
        </p:blipFill>
        <p:spPr>
          <a:xfrm>
            <a:off x="323528" y="208989"/>
            <a:ext cx="7848872" cy="649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5" t="5618" r="11525" b="12360"/>
          <a:stretch/>
        </p:blipFill>
        <p:spPr>
          <a:xfrm>
            <a:off x="186416" y="332656"/>
            <a:ext cx="877807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s://www.urs.cz/img/containers/main/img/grafy_web_75_2022_10.png/5b51f7ee7d845446cbd9f08031aa2f6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7" y="1412776"/>
            <a:ext cx="863206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84" t="3284" r="14725"/>
          <a:stretch/>
        </p:blipFill>
        <p:spPr>
          <a:xfrm>
            <a:off x="159939" y="1196752"/>
            <a:ext cx="8660533" cy="5544616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3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385" t="3284" r="19847"/>
          <a:stretch/>
        </p:blipFill>
        <p:spPr>
          <a:xfrm>
            <a:off x="251520" y="1201787"/>
            <a:ext cx="8435280" cy="5539581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Vzor inflační doložky</a:t>
            </a:r>
          </a:p>
          <a:p>
            <a:r>
              <a:rPr lang="cs-CZ" dirty="0">
                <a:hlinkClick r:id="rId2"/>
              </a:rPr>
              <a:t>Vzorová inflační doložka pro zakázky na stavební práce - Hospodářská komora </a:t>
            </a:r>
            <a:r>
              <a:rPr lang="cs-CZ" dirty="0" smtClean="0">
                <a:hlinkClick r:id="rId2"/>
              </a:rPr>
              <a:t>ČR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1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r</a:t>
            </a:r>
            <a:r>
              <a:rPr lang="cs-CZ" dirty="0" smtClean="0"/>
              <a:t>ozhodný </a:t>
            </a:r>
            <a:r>
              <a:rPr lang="cs-CZ" dirty="0"/>
              <a:t>okamžik pro </a:t>
            </a:r>
            <a:r>
              <a:rPr lang="cs-CZ" b="1" dirty="0"/>
              <a:t>výpočet</a:t>
            </a:r>
            <a:r>
              <a:rPr lang="cs-CZ" dirty="0"/>
              <a:t> indexu</a:t>
            </a:r>
          </a:p>
          <a:p>
            <a:pPr lvl="0"/>
            <a:r>
              <a:rPr lang="cs-CZ" sz="2400" dirty="0" smtClean="0"/>
              <a:t>okamžik</a:t>
            </a:r>
            <a:r>
              <a:rPr lang="cs-CZ" sz="2400" dirty="0"/>
              <a:t>, od kterého bude index </a:t>
            </a:r>
            <a:r>
              <a:rPr lang="cs-CZ" sz="2400" dirty="0" smtClean="0"/>
              <a:t>uplatněn </a:t>
            </a:r>
          </a:p>
          <a:p>
            <a:pPr lvl="0"/>
            <a:r>
              <a:rPr lang="cs-CZ" sz="2400" dirty="0"/>
              <a:t>	</a:t>
            </a:r>
            <a:r>
              <a:rPr lang="cs-CZ" sz="2400" dirty="0" smtClean="0"/>
              <a:t>konec </a:t>
            </a:r>
            <a:r>
              <a:rPr lang="cs-CZ" sz="2400" dirty="0"/>
              <a:t>lhůty pro podání </a:t>
            </a:r>
            <a:r>
              <a:rPr lang="cs-CZ" sz="2400" dirty="0" smtClean="0"/>
              <a:t>nabídek, uzavření </a:t>
            </a:r>
            <a:r>
              <a:rPr lang="cs-CZ" sz="2400" dirty="0"/>
              <a:t>smlouvy, </a:t>
            </a:r>
          </a:p>
          <a:p>
            <a:pPr lvl="0"/>
            <a:r>
              <a:rPr lang="cs-CZ" sz="2400" dirty="0"/>
              <a:t>okamžik, rozhodný pro </a:t>
            </a:r>
            <a:r>
              <a:rPr lang="cs-CZ" sz="2400" dirty="0" smtClean="0"/>
              <a:t>ocenění </a:t>
            </a:r>
          </a:p>
          <a:p>
            <a:pPr lvl="0"/>
            <a:r>
              <a:rPr lang="cs-CZ" sz="2400" dirty="0"/>
              <a:t>	</a:t>
            </a:r>
            <a:r>
              <a:rPr lang="cs-CZ" sz="2400" dirty="0" smtClean="0"/>
              <a:t>např. okamžik </a:t>
            </a:r>
            <a:r>
              <a:rPr lang="cs-CZ" sz="2400" dirty="0"/>
              <a:t>fakturace konkrétních materiálů, či </a:t>
            </a:r>
            <a:r>
              <a:rPr lang="cs-CZ" sz="2400" dirty="0" smtClean="0"/>
              <a:t>	prací</a:t>
            </a:r>
            <a:endParaRPr lang="cs-CZ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576064"/>
          </a:xfrm>
        </p:spPr>
        <p:txBody>
          <a:bodyPr/>
          <a:lstStyle/>
          <a:p>
            <a:r>
              <a:rPr lang="cs-CZ" dirty="0" smtClean="0"/>
              <a:t>MOŽNOSTI INDEXACE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62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identifikace </a:t>
            </a:r>
            <a:r>
              <a:rPr lang="cs-CZ" sz="2400" b="1" dirty="0"/>
              <a:t>položek</a:t>
            </a:r>
            <a:r>
              <a:rPr lang="cs-CZ" sz="2400" dirty="0"/>
              <a:t>, které mohou být indexovány</a:t>
            </a:r>
          </a:p>
          <a:p>
            <a:pPr lvl="0"/>
            <a:r>
              <a:rPr lang="cs-CZ" sz="2400" dirty="0" smtClean="0"/>
              <a:t>celková cena, </a:t>
            </a:r>
            <a:r>
              <a:rPr lang="cs-CZ" sz="2400" dirty="0"/>
              <a:t>resp. na všechny položky tvořící </a:t>
            </a:r>
            <a:r>
              <a:rPr lang="cs-CZ" sz="2400" dirty="0" smtClean="0"/>
              <a:t>cenu</a:t>
            </a:r>
          </a:p>
          <a:p>
            <a:pPr lvl="0"/>
            <a:r>
              <a:rPr lang="cs-CZ" sz="2000" dirty="0"/>
              <a:t>	</a:t>
            </a:r>
            <a:r>
              <a:rPr lang="cs-CZ" sz="2000" dirty="0" smtClean="0"/>
              <a:t>indexace podle inflace</a:t>
            </a:r>
            <a:endParaRPr lang="cs-CZ" sz="2000" dirty="0"/>
          </a:p>
          <a:p>
            <a:pPr lvl="0"/>
            <a:r>
              <a:rPr lang="cs-CZ" sz="2400" dirty="0" smtClean="0"/>
              <a:t>jednotlivé položky</a:t>
            </a:r>
          </a:p>
          <a:p>
            <a:pPr lvl="0"/>
            <a:r>
              <a:rPr lang="cs-CZ" sz="2400" dirty="0" smtClean="0"/>
              <a:t>	</a:t>
            </a:r>
            <a:r>
              <a:rPr lang="cs-CZ" sz="2000" dirty="0" smtClean="0"/>
              <a:t>index se bude </a:t>
            </a:r>
            <a:r>
              <a:rPr lang="cs-CZ" sz="2000" dirty="0"/>
              <a:t>vztahovat k ceně </a:t>
            </a:r>
            <a:r>
              <a:rPr lang="cs-CZ" sz="2000" dirty="0" smtClean="0"/>
              <a:t>jednotlivých materiálů</a:t>
            </a:r>
            <a:r>
              <a:rPr lang="cs-CZ" sz="2000" dirty="0"/>
              <a:t>. </a:t>
            </a:r>
            <a:endParaRPr lang="cs-CZ" sz="2000" dirty="0" smtClean="0"/>
          </a:p>
          <a:p>
            <a:pPr lvl="0"/>
            <a:r>
              <a:rPr lang="cs-CZ" sz="2000" dirty="0" smtClean="0"/>
              <a:t>	přiřazení </a:t>
            </a:r>
            <a:r>
              <a:rPr lang="cs-CZ" sz="2000" dirty="0"/>
              <a:t>jednotlivých položek </a:t>
            </a:r>
            <a:r>
              <a:rPr lang="cs-CZ" sz="2000" dirty="0" smtClean="0"/>
              <a:t>dostatečně určité -  	položky zahrnující </a:t>
            </a:r>
            <a:r>
              <a:rPr lang="cs-CZ" sz="2000" dirty="0"/>
              <a:t>jak cenu materiálu, tak cenu </a:t>
            </a:r>
            <a:r>
              <a:rPr lang="cs-CZ" sz="2000" dirty="0" smtClean="0"/>
              <a:t>	práce 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576064"/>
          </a:xfrm>
        </p:spPr>
        <p:txBody>
          <a:bodyPr/>
          <a:lstStyle/>
          <a:p>
            <a:r>
              <a:rPr lang="cs-CZ" dirty="0" smtClean="0"/>
              <a:t>MOŽNOSTI INDEXACE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7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omezení</a:t>
            </a:r>
            <a:r>
              <a:rPr lang="cs-CZ" sz="2400" dirty="0" smtClean="0"/>
              <a:t> výhrad </a:t>
            </a:r>
            <a:r>
              <a:rPr lang="cs-CZ" sz="2400" dirty="0" smtClean="0">
                <a:solidFill>
                  <a:srgbClr val="FF0000"/>
                </a:solidFill>
              </a:rPr>
              <a:t>(oběma směry!)</a:t>
            </a:r>
            <a:endParaRPr lang="cs-CZ" sz="2400" dirty="0">
              <a:solidFill>
                <a:srgbClr val="FF0000"/>
              </a:solidFill>
            </a:endParaRPr>
          </a:p>
          <a:p>
            <a:pPr lvl="0"/>
            <a:r>
              <a:rPr lang="cs-CZ" sz="2400" dirty="0" smtClean="0"/>
              <a:t>minimální </a:t>
            </a:r>
            <a:r>
              <a:rPr lang="cs-CZ" sz="2400" dirty="0"/>
              <a:t>limit pro aktivaci cenové </a:t>
            </a:r>
            <a:r>
              <a:rPr lang="cs-CZ" sz="2400" dirty="0" smtClean="0"/>
              <a:t>výhrady</a:t>
            </a:r>
          </a:p>
          <a:p>
            <a:pPr lvl="0"/>
            <a:r>
              <a:rPr lang="cs-CZ" sz="2400" dirty="0"/>
              <a:t>	</a:t>
            </a:r>
            <a:r>
              <a:rPr lang="cs-CZ" sz="2000" dirty="0" smtClean="0"/>
              <a:t>pouze </a:t>
            </a:r>
            <a:r>
              <a:rPr lang="cs-CZ" sz="2000" dirty="0"/>
              <a:t>tehdy, pokud cenový index je vyšší než </a:t>
            </a:r>
            <a:r>
              <a:rPr lang="cs-CZ" sz="2000" dirty="0" smtClean="0"/>
              <a:t>stanovený 	minimální </a:t>
            </a:r>
            <a:r>
              <a:rPr lang="cs-CZ" sz="2000" dirty="0"/>
              <a:t>limit </a:t>
            </a:r>
            <a:r>
              <a:rPr lang="cs-CZ" sz="2000" dirty="0" smtClean="0"/>
              <a:t>(inflace </a:t>
            </a:r>
            <a:r>
              <a:rPr lang="cs-CZ" sz="2000" dirty="0"/>
              <a:t>vyšší než </a:t>
            </a:r>
            <a:r>
              <a:rPr lang="cs-CZ" sz="2000" dirty="0" smtClean="0"/>
              <a:t>5 %, </a:t>
            </a:r>
            <a:r>
              <a:rPr lang="cs-CZ" sz="2000" dirty="0"/>
              <a:t>či </a:t>
            </a:r>
            <a:r>
              <a:rPr lang="cs-CZ" sz="2000" dirty="0" smtClean="0"/>
              <a:t>nárůst </a:t>
            </a:r>
            <a:r>
              <a:rPr lang="cs-CZ" sz="2000" dirty="0"/>
              <a:t>položky </a:t>
            </a:r>
            <a:r>
              <a:rPr lang="cs-CZ" sz="2000" dirty="0" smtClean="0"/>
              <a:t>o </a:t>
            </a:r>
            <a:r>
              <a:rPr lang="cs-CZ" sz="2000" dirty="0"/>
              <a:t>více </a:t>
            </a:r>
            <a:r>
              <a:rPr lang="cs-CZ" sz="2000" dirty="0" smtClean="0"/>
              <a:t>	než </a:t>
            </a:r>
            <a:r>
              <a:rPr lang="cs-CZ" sz="2000" dirty="0"/>
              <a:t>10 </a:t>
            </a:r>
            <a:r>
              <a:rPr lang="cs-CZ" sz="2000" dirty="0" smtClean="0"/>
              <a:t>%)</a:t>
            </a:r>
            <a:endParaRPr lang="cs-CZ" sz="2000" dirty="0"/>
          </a:p>
          <a:p>
            <a:pPr lvl="0"/>
            <a:r>
              <a:rPr lang="cs-CZ" sz="2400" dirty="0"/>
              <a:t>maximální limit pro navýšení ceny </a:t>
            </a:r>
            <a:endParaRPr lang="cs-CZ" sz="2400" dirty="0" smtClean="0"/>
          </a:p>
          <a:p>
            <a:pPr lvl="0"/>
            <a:r>
              <a:rPr lang="cs-CZ" sz="2400" dirty="0"/>
              <a:t>	</a:t>
            </a:r>
            <a:r>
              <a:rPr lang="cs-CZ" sz="2000" dirty="0" smtClean="0"/>
              <a:t>limitace </a:t>
            </a:r>
            <a:r>
              <a:rPr lang="cs-CZ" sz="2000" dirty="0"/>
              <a:t>celkového nárůstu ceny díla či </a:t>
            </a:r>
            <a:endParaRPr lang="cs-CZ" sz="2000" dirty="0" smtClean="0"/>
          </a:p>
          <a:p>
            <a:pPr lvl="0"/>
            <a:r>
              <a:rPr lang="cs-CZ" sz="2000" dirty="0" smtClean="0"/>
              <a:t>	hranice</a:t>
            </a:r>
            <a:r>
              <a:rPr lang="cs-CZ" sz="2000" dirty="0"/>
              <a:t>, od které již nebude změna nároková </a:t>
            </a:r>
            <a:r>
              <a:rPr lang="cs-CZ" sz="2000" dirty="0" smtClean="0"/>
              <a:t>(</a:t>
            </a:r>
            <a:r>
              <a:rPr lang="cs-CZ" sz="2000" dirty="0"/>
              <a:t>automatická), ale </a:t>
            </a:r>
            <a:r>
              <a:rPr lang="cs-CZ" sz="2000" dirty="0" smtClean="0"/>
              <a:t>	bude </a:t>
            </a:r>
            <a:r>
              <a:rPr lang="cs-CZ" sz="2000" dirty="0"/>
              <a:t>podléhat schválení zadavatele.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576064"/>
          </a:xfrm>
        </p:spPr>
        <p:txBody>
          <a:bodyPr/>
          <a:lstStyle/>
          <a:p>
            <a:r>
              <a:rPr lang="cs-CZ" dirty="0" smtClean="0"/>
              <a:t>MOŽNOSTI INDEXACE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10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95640" y="2061000"/>
            <a:ext cx="8290800" cy="4392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s-CZ" sz="2400" b="0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dramatická změna na trhu stavebních materiálů (až stovky procent, nikoli u </a:t>
            </a:r>
            <a:r>
              <a:rPr lang="cs-CZ" sz="2400" b="0" strike="noStrike" spc="-1" dirty="0" smtClean="0">
                <a:solidFill>
                  <a:srgbClr val="000000"/>
                </a:solidFill>
                <a:latin typeface="Arial"/>
                <a:ea typeface="Microsoft YaHei"/>
              </a:rPr>
              <a:t>všech – aktuálně již spíše energie)</a:t>
            </a: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s-CZ" sz="2400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s-CZ" sz="2400" spc="-1" dirty="0" smtClean="0">
                <a:solidFill>
                  <a:srgbClr val="000000"/>
                </a:solidFill>
                <a:latin typeface="Arial"/>
                <a:ea typeface="Microsoft YaHei"/>
              </a:rPr>
              <a:t>chystané VZ</a:t>
            </a: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s-CZ" sz="2400" spc="-1" dirty="0" smtClean="0">
                <a:solidFill>
                  <a:srgbClr val="000000"/>
                </a:solidFill>
                <a:latin typeface="Arial"/>
                <a:ea typeface="Microsoft YaHei"/>
              </a:rPr>
              <a:t>probíhající VZ</a:t>
            </a:r>
          </a:p>
          <a:p>
            <a:pPr>
              <a:spcAft>
                <a:spcPts val="601"/>
              </a:spcAft>
            </a:pPr>
            <a:r>
              <a:rPr lang="cs-CZ" sz="2400" spc="-1" dirty="0">
                <a:solidFill>
                  <a:srgbClr val="000000"/>
                </a:solidFill>
                <a:ea typeface="Microsoft YaHei"/>
              </a:rPr>
              <a:t>uzavřené smlouvy</a:t>
            </a: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s-CZ" sz="2400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s-CZ" sz="2400" spc="-1" dirty="0" smtClean="0">
                <a:solidFill>
                  <a:srgbClr val="000000"/>
                </a:solidFill>
                <a:latin typeface="Arial"/>
                <a:ea typeface="Microsoft YaHei"/>
              </a:rPr>
              <a:t>! limitace finančními možnostmi zadavatele !</a:t>
            </a: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s-CZ" sz="2400" spc="-1" dirty="0" smtClean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spcBef>
                <a:spcPts val="1417"/>
              </a:spcBef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11" name="TextShape 2"/>
          <p:cNvSpPr txBox="1"/>
          <p:nvPr/>
        </p:nvSpPr>
        <p:spPr>
          <a:xfrm>
            <a:off x="395640" y="1412640"/>
            <a:ext cx="8290800" cy="50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000099"/>
                </a:solidFill>
                <a:latin typeface="Arial"/>
              </a:rPr>
              <a:t>CENY STAVEBNÍCH MATERIÁLŮ</a:t>
            </a: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93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4320480"/>
          </a:xfrm>
        </p:spPr>
        <p:txBody>
          <a:bodyPr/>
          <a:lstStyle/>
          <a:p>
            <a:r>
              <a:rPr lang="cs-CZ" dirty="0"/>
              <a:t>2. </a:t>
            </a:r>
            <a:r>
              <a:rPr lang="cs-CZ" b="1" dirty="0"/>
              <a:t>Společné stanovisko Ministerstva pro místní rozvoj a Úřadu pro ochranu hospodářské soutěže k problematice nárůstu cen stavebních </a:t>
            </a:r>
            <a:r>
              <a:rPr lang="cs-CZ" b="1" dirty="0" smtClean="0"/>
              <a:t>materiálů</a:t>
            </a:r>
          </a:p>
          <a:p>
            <a:r>
              <a:rPr lang="cs-CZ" b="1" dirty="0" smtClean="0"/>
              <a:t>Shrnutí předchozího, změny</a:t>
            </a:r>
            <a:endParaRPr lang="cs-CZ" b="1" dirty="0"/>
          </a:p>
          <a:p>
            <a:r>
              <a:rPr lang="cs-CZ" dirty="0">
                <a:hlinkClick r:id="rId2"/>
              </a:rPr>
              <a:t>https://portal-vz.cz/metodiky-stanoviska/stanoviska/spolecne-stanovisko-ministerstva-pro-mistni-rozvoj-a-uohs/</a:t>
            </a:r>
            <a:r>
              <a:rPr lang="cs-CZ" dirty="0"/>
              <a:t>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792088"/>
          </a:xfrm>
        </p:spPr>
        <p:txBody>
          <a:bodyPr/>
          <a:lstStyle/>
          <a:p>
            <a:r>
              <a:rPr lang="cs-CZ" dirty="0"/>
              <a:t>Nárůst cen </a:t>
            </a:r>
            <a:r>
              <a:rPr lang="cs-CZ" dirty="0" smtClean="0"/>
              <a:t>v roce 2020/2021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9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Stále platí, že změny </a:t>
            </a:r>
            <a:r>
              <a:rPr lang="cs-CZ" dirty="0" smtClean="0"/>
              <a:t>musí </a:t>
            </a:r>
            <a:r>
              <a:rPr lang="cs-CZ" dirty="0"/>
              <a:t>být provedeny v souladu s § 222</a:t>
            </a:r>
          </a:p>
          <a:p>
            <a:r>
              <a:rPr lang="cs-CZ" dirty="0" smtClean="0"/>
              <a:t>Tedy </a:t>
            </a:r>
            <a:r>
              <a:rPr lang="cs-CZ" dirty="0"/>
              <a:t>– je možné aplikovat § 222 odst. </a:t>
            </a:r>
            <a:r>
              <a:rPr lang="cs-CZ" dirty="0" smtClean="0"/>
              <a:t>4</a:t>
            </a:r>
          </a:p>
          <a:p>
            <a:r>
              <a:rPr lang="cs-CZ" dirty="0" smtClean="0"/>
              <a:t>Ale </a:t>
            </a:r>
            <a:r>
              <a:rPr lang="cs-CZ" dirty="0"/>
              <a:t>opět – jde </a:t>
            </a:r>
            <a:r>
              <a:rPr lang="cs-CZ" dirty="0" smtClean="0"/>
              <a:t>také o </a:t>
            </a:r>
            <a:r>
              <a:rPr lang="cs-CZ" dirty="0"/>
              <a:t>výhrady – šetří změny podle       § 222 odst. 4 a 6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podle § 222</a:t>
            </a:r>
          </a:p>
        </p:txBody>
      </p:sp>
    </p:spTree>
    <p:extLst>
      <p:ext uri="{BB962C8B-B14F-4D97-AF65-F5344CB8AC3E}">
        <p14:creationId xmlns:p14="http://schemas.microsoft.com/office/powerpoint/2010/main" val="36264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Pokud by došlo k pouhému navýšení cen jednotlivých položek, tj. bez toho, aniž by byly současně s navýšením ceny prováděny i nějaké další stavební práce či naopak některé práce by prováděny vůbec nebyly, lze mít za to, že je současně naplněna i další zákonná podmínka uvedená v § 222 odst. 4 ZZVZ, a sice, že nedochází ke změně celkové povahy veřejné zakázky.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podle § 222 odst. 4</a:t>
            </a:r>
          </a:p>
        </p:txBody>
      </p:sp>
    </p:spTree>
    <p:extLst>
      <p:ext uri="{BB962C8B-B14F-4D97-AF65-F5344CB8AC3E}">
        <p14:creationId xmlns:p14="http://schemas.microsoft.com/office/powerpoint/2010/main" val="35443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824536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limity se přitom vztahují k celkové ceně veřejné zakázky, nikoli k ceně jednotlivých položek, u nichž může nárůst jejich ceny 15% hranici překročit.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Podle § 222 odst. 4 ZZVZ však není možno provádět takové změny závazku ze smlouvy, které by spolu s pouhým navýšením ceny či samy o sobě spočívaly </a:t>
            </a:r>
            <a:r>
              <a:rPr lang="cs-CZ" sz="2400" dirty="0">
                <a:solidFill>
                  <a:schemeClr val="accent4"/>
                </a:solidFill>
              </a:rPr>
              <a:t>jen v prodloužení termínu dokončení stavby či změně jiných smluvně závazných termínů ve prospěch dodavatele</a:t>
            </a:r>
            <a:r>
              <a:rPr lang="cs-CZ" sz="2400" dirty="0"/>
              <a:t>.</a:t>
            </a:r>
            <a:endParaRPr lang="cs-CZ" dirty="0"/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Jestliže v plnění veřejné zakázky nelze pokračovat, aniž by byla porušena pravidla v § 222 ZZVZ, může zadavatel smlouvu vypovědět nebo od ní odstoupit podle § 223 odst. 1 ZZVZ. Jinými slovy, zadavatel může smlouvu na veřejnou zakázku vypovědět nebo od ní odstoupit až v případě, kdy by k dosažení účelu veřejné zakázky nevedly ani změny závazku ze smlouvy, které jsou umožněny v § 222 ZZVZ</a:t>
            </a:r>
            <a:endParaRPr lang="cs-CZ" sz="2600" dirty="0"/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600" dirty="0"/>
              <a:t>Tak dodavatel může vypovědět smlouvu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91264" cy="504056"/>
          </a:xfrm>
        </p:spPr>
        <p:txBody>
          <a:bodyPr/>
          <a:lstStyle/>
          <a:p>
            <a:r>
              <a:rPr lang="cs-CZ" sz="2800" dirty="0"/>
              <a:t>Změny podle § 222 odst. 4</a:t>
            </a:r>
          </a:p>
        </p:txBody>
      </p:sp>
    </p:spTree>
    <p:extLst>
      <p:ext uri="{BB962C8B-B14F-4D97-AF65-F5344CB8AC3E}">
        <p14:creationId xmlns:p14="http://schemas.microsoft.com/office/powerpoint/2010/main" val="6167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Změny podle § 222 odst. 6</a:t>
            </a:r>
          </a:p>
          <a:p>
            <a:r>
              <a:rPr lang="cs-CZ" dirty="0" smtClean="0"/>
              <a:t>Konkrétní odkazy, konkrétní postupy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Doplněné stanovisko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Změny podle § 222 odst. 6 nejsou ani zakázány, ani vyloučeny</a:t>
            </a:r>
          </a:p>
          <a:p>
            <a:r>
              <a:rPr lang="cs-CZ" dirty="0"/>
              <a:t>Jejich obhajoba však bude </a:t>
            </a:r>
            <a:r>
              <a:rPr lang="cs-CZ" dirty="0" smtClean="0"/>
              <a:t>(aktuálně u nových smluv) velmi </a:t>
            </a:r>
            <a:r>
              <a:rPr lang="cs-CZ" dirty="0"/>
              <a:t>velmi obtížná – bude se posuzovat individuálně – koneckonců jako vždy</a:t>
            </a:r>
          </a:p>
          <a:p>
            <a:r>
              <a:rPr lang="cs-CZ" dirty="0"/>
              <a:t>Ale – pokud zadavatel dlouhodobě zadával (třeba 10 let po sobě) bez problémů s inflací a bude schopen toto prokázat, proč vlastně ne</a:t>
            </a:r>
            <a:r>
              <a:rPr lang="cs-CZ" dirty="0" smtClean="0"/>
              <a:t>?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Bezpochyby výhrada podle § 100 odst. 1 je mnohem bezpečnější než riziková obhajoba změny podle § 222 odst. 6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648072"/>
          </a:xfrm>
        </p:spPr>
        <p:txBody>
          <a:bodyPr/>
          <a:lstStyle/>
          <a:p>
            <a:r>
              <a:rPr lang="cs-CZ" sz="2800" dirty="0" smtClean="0"/>
              <a:t>Změny podle </a:t>
            </a:r>
            <a:r>
              <a:rPr lang="cs-CZ" sz="2800" dirty="0"/>
              <a:t>§ 222 odst. 6 </a:t>
            </a:r>
          </a:p>
        </p:txBody>
      </p:sp>
    </p:spTree>
    <p:extLst>
      <p:ext uri="{BB962C8B-B14F-4D97-AF65-F5344CB8AC3E}">
        <p14:creationId xmlns:p14="http://schemas.microsoft.com/office/powerpoint/2010/main" val="29985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752528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S </a:t>
            </a:r>
            <a:r>
              <a:rPr lang="cs-CZ" sz="2000" dirty="0"/>
              <a:t>ohledem na skutečnost, že jde o celospolečenský problém, kdy dochází k masivnímu odlivu pracovníků na trhu, tak nedostatek kapacit dopadá na všechny dodavatele na trhu, kteří zaměstnávají pracovníky z Ukrajiny</a:t>
            </a:r>
            <a:r>
              <a:rPr lang="cs-CZ" sz="2000" dirty="0" smtClean="0"/>
              <a:t>.</a:t>
            </a:r>
          </a:p>
          <a:p>
            <a:pPr algn="just"/>
            <a:endParaRPr lang="cs-CZ" sz="2200" dirty="0" smtClean="0"/>
          </a:p>
          <a:p>
            <a:pPr algn="just"/>
            <a:r>
              <a:rPr lang="cs-CZ" sz="2200" dirty="0" smtClean="0"/>
              <a:t>Aktuální </a:t>
            </a:r>
            <a:r>
              <a:rPr lang="cs-CZ" sz="2200" dirty="0"/>
              <a:t>dynamický vývoj situace na Ukrajině nemohli zadavatelé a dodavatelé odpovědně předvídat. Mohou tak být naplněny podmínky pro změnu závazku podle § 222 odst. 6. Zadavatel tak může po prověření konkrétních okolností plnění smlouvy na veřejnou zakázku přistoupit ke  změně závazku prodloužením harmonogramu veřejné zakázky, pokud jsou zároveň dodrženy další podmínky, uvedené v § 222 odst. 6 písm. b) a c).</a:t>
            </a:r>
          </a:p>
          <a:p>
            <a:pPr algn="just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648072"/>
          </a:xfrm>
        </p:spPr>
        <p:txBody>
          <a:bodyPr/>
          <a:lstStyle/>
          <a:p>
            <a:r>
              <a:rPr lang="cs-CZ" sz="2000" dirty="0"/>
              <a:t>Informace k aktuální situaci odchodů ukrajinských pracovníků z realizace veřejných zakázek a dopadu na změny </a:t>
            </a:r>
            <a:r>
              <a:rPr lang="cs-CZ" sz="2000" dirty="0" smtClean="0"/>
              <a:t>smluv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163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algn="just"/>
            <a:r>
              <a:rPr lang="cs-CZ" dirty="0"/>
              <a:t>připustit pouze takovou změnu závazku, která přímo vyplývá z ukončení činnosti ukrajinských pracovníků a je přiměřená počtu odcházejících pracovníků, charakteru a rozsahu jejich činností (přiměřené prodloužení harmonogramu veřejné zakázky, navyšování ceny pouze v důsledku odchodu pracovníků – pokud se navyšuje cena, tak pouze skutečně o ty práce a náklady, které vznikly a bylo nezbytné takové práce provést v přímé souvislosti s odchodem pracovníků – např. zakonzervování stavby, hlídání stavby atp.)</a:t>
            </a:r>
          </a:p>
          <a:p>
            <a:pPr lvl="0" algn="just"/>
            <a:r>
              <a:rPr lang="cs-CZ" dirty="0" smtClean="0"/>
              <a:t>Doporučení:</a:t>
            </a:r>
          </a:p>
          <a:p>
            <a:pPr lvl="0" algn="just"/>
            <a:r>
              <a:rPr lang="cs-CZ" dirty="0" smtClean="0"/>
              <a:t>vyžadovat </a:t>
            </a:r>
            <a:r>
              <a:rPr lang="cs-CZ" dirty="0"/>
              <a:t>od dodavatelů doložení, jaký konkrétní dopad má odchod pracovníků na harmonogram realizace veřejné zakázky (počty pracovníků, druhy činností, konkrétní práce, které jsou změnu dotčeny, zdokumentování změny)</a:t>
            </a:r>
          </a:p>
          <a:p>
            <a:pPr lvl="0" algn="just"/>
            <a:r>
              <a:rPr lang="cs-CZ" dirty="0"/>
              <a:t>vyžadovat odborné vyjádření/posouzení dodavatele ve vztahu mezi činnostmi odcházejících pracovníků a plánovanými činnostmi na veřejné zakázce a jejich dopad na harmonogram veřejné zakázky, včetně návrhu změny a nového harmonogramu</a:t>
            </a:r>
          </a:p>
          <a:p>
            <a:pPr lvl="0" algn="just"/>
            <a:r>
              <a:rPr lang="cs-CZ" dirty="0"/>
              <a:t>zkontrolovat/ověřit, zda informace a podklady od dodavatele k požadované změně odpovídají skutečnosti (ze stavebních deníků, z dokumentace dodavatele, ze smluv a pracovních podkladů dodavatele, ověření, že pracovníci byli skutečně zaměstnanci dodavatele, případně jeho poddodavatele a pracovali na veřejné zakázce atp.)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792088"/>
          </a:xfrm>
        </p:spPr>
        <p:txBody>
          <a:bodyPr/>
          <a:lstStyle/>
          <a:p>
            <a:r>
              <a:rPr lang="cs-CZ" sz="2400" dirty="0"/>
              <a:t>Zároveň by zadavatel při projednání a případném provedení změny měl:</a:t>
            </a:r>
          </a:p>
        </p:txBody>
      </p:sp>
    </p:spTree>
    <p:extLst>
      <p:ext uri="{BB962C8B-B14F-4D97-AF65-F5344CB8AC3E}">
        <p14:creationId xmlns:p14="http://schemas.microsoft.com/office/powerpoint/2010/main" val="14935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89654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dirty="0"/>
              <a:t>Ustanovení § 222 odst. 6 má obecnou povahu a jeho použití je možné v jakékoliv situaci, která odpovídá podmínkám v něm uvedeným (včetně složité situace na </a:t>
            </a:r>
            <a:r>
              <a:rPr lang="cs-CZ" dirty="0" smtClean="0"/>
              <a:t>Ukrajině – obecně na trhu). </a:t>
            </a:r>
          </a:p>
          <a:p>
            <a:pPr algn="just"/>
            <a:r>
              <a:rPr lang="cs-CZ" dirty="0" smtClean="0"/>
              <a:t>Zadavatel </a:t>
            </a:r>
            <a:r>
              <a:rPr lang="cs-CZ" dirty="0"/>
              <a:t>tedy při každé změně závazku zkoumá, zda změna (včetně možností dalších změn podle jednotlivých ustanovení § 222) odpovídá podmínkám v § 222 odst. 6. </a:t>
            </a:r>
            <a:endParaRPr lang="cs-CZ" dirty="0" smtClean="0"/>
          </a:p>
          <a:p>
            <a:pPr algn="just"/>
            <a:r>
              <a:rPr lang="cs-CZ" b="1" dirty="0" smtClean="0"/>
              <a:t>Není </a:t>
            </a:r>
            <a:r>
              <a:rPr lang="cs-CZ" b="1" dirty="0"/>
              <a:t>ale možné použít obrácený postup – tedy bez jakéhokoliv zkoumání změny říci, že povaha a okolnosti změny (tedy nějaká konkrétní složitá situace, včetně situace na Ukrajině) vždy automaticky odpovídají podmínkám pro změnu závazku podle § 222 odst. 6. 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91264" cy="792088"/>
          </a:xfrm>
        </p:spPr>
        <p:txBody>
          <a:bodyPr/>
          <a:lstStyle/>
          <a:p>
            <a:r>
              <a:rPr lang="pl-PL" sz="2000" dirty="0"/>
              <a:t>Informace ke změnám smluv s ohledem na situaci na Ukrajině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760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Zákon požaduje naplnění podmínek, nikoliv dokladování, odůvodňování – to je na zadavateli, pokud je toho třeba</a:t>
            </a:r>
            <a:endParaRPr lang="cs-CZ" dirty="0"/>
          </a:p>
          <a:p>
            <a:r>
              <a:rPr lang="cs-CZ" dirty="0" smtClean="0"/>
              <a:t>Dokladování </a:t>
            </a:r>
            <a:r>
              <a:rPr lang="cs-CZ" dirty="0"/>
              <a:t>– nikde není stanoveno, jak a čím bude zadavatel obhajovat změny – princip posuzování změn se nijak nemění</a:t>
            </a:r>
          </a:p>
          <a:p>
            <a:r>
              <a:rPr lang="cs-CZ" dirty="0"/>
              <a:t>Pozor na vztahy poddodavatelské/trh - § 106?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další změny? A co § 222 odst. 6 ?</a:t>
            </a:r>
          </a:p>
        </p:txBody>
      </p:sp>
    </p:spTree>
    <p:extLst>
      <p:ext uri="{BB962C8B-B14F-4D97-AF65-F5344CB8AC3E}">
        <p14:creationId xmlns:p14="http://schemas.microsoft.com/office/powerpoint/2010/main" val="39560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EA3D6B42-8109-414B-BF2B-60274D648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u="sng" dirty="0"/>
          </a:p>
          <a:p>
            <a:r>
              <a:rPr lang="cs-CZ" u="sng" dirty="0"/>
              <a:t>1. </a:t>
            </a:r>
            <a:r>
              <a:rPr lang="cs-CZ" dirty="0"/>
              <a:t>Metodické doporučení k aktuálnímu růstu cen materiálů, zboží, výrobků a komodit ve veřejných zakázkách</a:t>
            </a:r>
          </a:p>
          <a:p>
            <a:r>
              <a:rPr lang="cs-CZ" b="1" dirty="0">
                <a:hlinkClick r:id="rId2"/>
              </a:rPr>
              <a:t>https://portal-vz.cz/metodiky-stanoviska/metodiky-k-zakonu-c-134-2016-sb-o-zadavani-verejnych-zakazek/metodicka-stanoviska/</a:t>
            </a:r>
            <a:r>
              <a:rPr lang="cs-CZ" b="1" dirty="0"/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A843985-303D-4A42-B4DA-FE2D1066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Nárůst cen </a:t>
            </a:r>
            <a:r>
              <a:rPr lang="cs-CZ" dirty="0" smtClean="0"/>
              <a:t>v roce 2021 (hlavně </a:t>
            </a:r>
            <a:r>
              <a:rPr lang="cs-CZ" dirty="0"/>
              <a:t>stavební práce, ale i jiné veřejné zakázky)</a:t>
            </a:r>
          </a:p>
        </p:txBody>
      </p:sp>
    </p:spTree>
    <p:extLst>
      <p:ext uri="{BB962C8B-B14F-4D97-AF65-F5344CB8AC3E}">
        <p14:creationId xmlns:p14="http://schemas.microsoft.com/office/powerpoint/2010/main" val="7814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39552" y="1124744"/>
            <a:ext cx="8290800" cy="547260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s-CZ" sz="2400" spc="-1" dirty="0" smtClean="0">
                <a:solidFill>
                  <a:srgbClr val="000000"/>
                </a:solidFill>
                <a:latin typeface="Arial"/>
                <a:ea typeface="Microsoft YaHei"/>
              </a:rPr>
              <a:t>Všechna stanoviska doporučení na adrese:</a:t>
            </a:r>
            <a:endParaRPr lang="cs-CZ" sz="2400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s-CZ" sz="2400" spc="-1" dirty="0">
                <a:solidFill>
                  <a:srgbClr val="000000"/>
                </a:solidFill>
                <a:ea typeface="Microsoft YaHei"/>
                <a:hlinkClick r:id="rId2"/>
              </a:rPr>
              <a:t>https://portal-vz.cz/metodiky-stanoviska/metodiky-k-zakonu-c-134-2016-sb-o-zadavani-verejnych-zakazek/metodicka-stanoviska</a:t>
            </a:r>
            <a:r>
              <a:rPr lang="cs-CZ" sz="2400" spc="-1" dirty="0" smtClean="0">
                <a:solidFill>
                  <a:srgbClr val="000000"/>
                </a:solidFill>
                <a:ea typeface="Microsoft YaHei"/>
                <a:hlinkClick r:id="rId2"/>
              </a:rPr>
              <a:t>/</a:t>
            </a:r>
            <a:r>
              <a:rPr lang="cs-CZ" sz="2400" spc="-1" dirty="0" smtClean="0">
                <a:solidFill>
                  <a:srgbClr val="000000"/>
                </a:solidFill>
                <a:ea typeface="Microsoft YaHei"/>
              </a:rPr>
              <a:t> </a:t>
            </a: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s-CZ" sz="2400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s-CZ" sz="2400" spc="-1" dirty="0" smtClean="0">
                <a:solidFill>
                  <a:srgbClr val="000000"/>
                </a:solidFill>
                <a:latin typeface="Arial"/>
                <a:ea typeface="Microsoft YaHei"/>
              </a:rPr>
              <a:t>Školení – školíme </a:t>
            </a:r>
            <a:r>
              <a:rPr lang="cs-CZ" sz="2400" b="1" spc="-1" dirty="0" smtClean="0">
                <a:solidFill>
                  <a:srgbClr val="000000"/>
                </a:solidFill>
                <a:latin typeface="Arial"/>
                <a:ea typeface="Microsoft YaHei"/>
              </a:rPr>
              <a:t>každý </a:t>
            </a:r>
            <a:r>
              <a:rPr lang="cs-CZ" sz="2400" spc="-1" dirty="0" smtClean="0">
                <a:solidFill>
                  <a:srgbClr val="000000"/>
                </a:solidFill>
                <a:latin typeface="Arial"/>
                <a:ea typeface="Microsoft YaHei"/>
              </a:rPr>
              <a:t>měsíc</a:t>
            </a:r>
            <a:endParaRPr lang="cs-CZ" sz="2400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s-CZ" sz="2400" spc="-1" dirty="0" smtClean="0">
                <a:solidFill>
                  <a:srgbClr val="000000"/>
                </a:solidFill>
                <a:latin typeface="Arial"/>
                <a:ea typeface="Microsoft YaHei"/>
              </a:rPr>
              <a:t>V případě zájmu – lze provést </a:t>
            </a:r>
            <a:r>
              <a:rPr lang="cs-CZ" sz="2400" spc="-1" dirty="0" err="1" smtClean="0">
                <a:solidFill>
                  <a:srgbClr val="000000"/>
                </a:solidFill>
                <a:latin typeface="Arial"/>
                <a:ea typeface="Microsoft YaHei"/>
              </a:rPr>
              <a:t>spec</a:t>
            </a:r>
            <a:r>
              <a:rPr lang="cs-CZ" sz="2400" spc="-1" dirty="0" smtClean="0">
                <a:solidFill>
                  <a:srgbClr val="000000"/>
                </a:solidFill>
                <a:latin typeface="Arial"/>
                <a:ea typeface="Microsoft YaHei"/>
              </a:rPr>
              <a:t>. školení pro kraje</a:t>
            </a: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s-CZ" sz="2400" spc="-1" dirty="0">
                <a:solidFill>
                  <a:srgbClr val="000000"/>
                </a:solidFill>
                <a:ea typeface="Microsoft YaHei"/>
                <a:hlinkClick r:id="rId3"/>
              </a:rPr>
              <a:t>https://portal-vz.cz/info-forum-vzdelavani/skoleni</a:t>
            </a:r>
            <a:r>
              <a:rPr lang="cs-CZ" sz="2400" spc="-1" dirty="0" smtClean="0">
                <a:solidFill>
                  <a:srgbClr val="000000"/>
                </a:solidFill>
                <a:ea typeface="Microsoft YaHei"/>
                <a:hlinkClick r:id="rId3"/>
              </a:rPr>
              <a:t>/</a:t>
            </a:r>
            <a:r>
              <a:rPr lang="cs-CZ" sz="2400" spc="-1" dirty="0" smtClean="0">
                <a:solidFill>
                  <a:srgbClr val="000000"/>
                </a:solidFill>
                <a:ea typeface="Microsoft YaHei"/>
              </a:rPr>
              <a:t> </a:t>
            </a:r>
          </a:p>
          <a:p>
            <a:endParaRPr lang="cs-CZ" sz="2400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r>
              <a:rPr lang="cs-CZ" sz="2400" dirty="0" smtClean="0"/>
              <a:t>Stanoviska/doporučení </a:t>
            </a:r>
            <a:r>
              <a:rPr lang="cs-CZ" sz="2400" dirty="0"/>
              <a:t>projednána s ŘO</a:t>
            </a:r>
          </a:p>
          <a:p>
            <a:r>
              <a:rPr lang="cs-CZ" sz="2400" dirty="0"/>
              <a:t>Nové programovací období – většina programů bude umět proplatit, pokud bude výhrada (rezerva) zahrnuta v projektu</a:t>
            </a: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s-CZ" sz="2400" spc="-1" dirty="0">
              <a:solidFill>
                <a:srgbClr val="000000"/>
              </a:solidFill>
              <a:latin typeface="Arial"/>
              <a:ea typeface="Microsoft YaHei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cs-CZ" sz="24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lang="cs-CZ" sz="2000" b="0" strike="noStrike" spc="-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13" name="TextShape 2"/>
          <p:cNvSpPr txBox="1"/>
          <p:nvPr/>
        </p:nvSpPr>
        <p:spPr>
          <a:xfrm>
            <a:off x="467544" y="548680"/>
            <a:ext cx="8290800" cy="57606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 dirty="0" smtClean="0">
                <a:solidFill>
                  <a:srgbClr val="000099"/>
                </a:solidFill>
                <a:latin typeface="Arial"/>
              </a:rPr>
              <a:t>Souhrn</a:t>
            </a:r>
            <a:endParaRPr lang="cs-CZ" sz="3200" b="1" strike="noStrike" spc="-1" dirty="0">
              <a:solidFill>
                <a:srgbClr val="0000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46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		</a:t>
            </a:r>
            <a:r>
              <a:rPr lang="cs-CZ" sz="3600" b="1" dirty="0"/>
              <a:t>Děkuji za pozornost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20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680520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jde o možnost využití výhrady podle § 100 odst. 1 – schopnost zadavatele reagovat na vývoj cen v průběhu plnění VZ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Podmínkou je určení mechanismu „dopředu“, dostatečně jasného, aby byla naplněna podmínka § 100 odst. 1 </a:t>
            </a:r>
            <a:r>
              <a:rPr lang="cs-CZ" i="1" dirty="0"/>
              <a:t>(podmínky pro tuto změnu a její obsah jednoznačně vymezeny a změna nemění celkovou povahu veřejné zakázky)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i="1" dirty="0">
                <a:solidFill>
                  <a:srgbClr val="FF0000"/>
                </a:solidFill>
              </a:rPr>
              <a:t>Pozor! Výhrada šetří změny podle § 222/4/6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spcAft>
                <a:spcPts val="0"/>
              </a:spcAft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91264" cy="576064"/>
          </a:xfrm>
        </p:spPr>
        <p:txBody>
          <a:bodyPr/>
          <a:lstStyle/>
          <a:p>
            <a:r>
              <a:rPr lang="cs-CZ" dirty="0"/>
              <a:t>Téma metodického doporučení</a:t>
            </a:r>
          </a:p>
        </p:txBody>
      </p:sp>
    </p:spTree>
    <p:extLst>
      <p:ext uri="{BB962C8B-B14F-4D97-AF65-F5344CB8AC3E}">
        <p14:creationId xmlns:p14="http://schemas.microsoft.com/office/powerpoint/2010/main" val="14337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Nemusí jít pouze o ČSÚ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Je zcela jedno, o jaké jde zdroje – důležité je, aby to zdroje byly dopředu definované a byl zcela jasný výpočet/vývoj indexu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Mohou to být profesní indexy oborové (nejenom ve stavební výrobě/odvětví)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Např. mediány mezd v oborech – MPSV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Indexy a kurzy trhů komodit (</a:t>
            </a:r>
            <a:r>
              <a:rPr lang="cs-CZ" dirty="0" err="1"/>
              <a:t>Lond</a:t>
            </a:r>
            <a:r>
              <a:rPr lang="cs-CZ" dirty="0"/>
              <a:t>. B. kovů)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Aktuálně – např. </a:t>
            </a:r>
            <a:r>
              <a:rPr lang="cs-CZ" dirty="0" smtClean="0"/>
              <a:t>RTS, ÚRS </a:t>
            </a:r>
            <a:r>
              <a:rPr lang="cs-CZ" dirty="0"/>
              <a:t>aktualizuje ceny v oboru po měsíci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91264" cy="576064"/>
          </a:xfrm>
        </p:spPr>
        <p:txBody>
          <a:bodyPr/>
          <a:lstStyle/>
          <a:p>
            <a:r>
              <a:rPr lang="cs-CZ" dirty="0"/>
              <a:t>Téma metodického doporučení</a:t>
            </a:r>
          </a:p>
        </p:txBody>
      </p:sp>
    </p:spTree>
    <p:extLst>
      <p:ext uri="{BB962C8B-B14F-4D97-AF65-F5344CB8AC3E}">
        <p14:creationId xmlns:p14="http://schemas.microsoft.com/office/powerpoint/2010/main" val="130318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2C45EFA-0A6C-482C-9AC7-F6BEA55FF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smtClean="0"/>
              <a:t>Indexace, inflační doložky“</a:t>
            </a:r>
            <a:endParaRPr lang="cs-CZ" dirty="0"/>
          </a:p>
          <a:p>
            <a:r>
              <a:rPr lang="cs-CZ" i="1" dirty="0"/>
              <a:t>Index spotřebitelských cen (ČSÚ)</a:t>
            </a:r>
          </a:p>
          <a:p>
            <a:r>
              <a:rPr lang="cs-CZ" i="1" dirty="0"/>
              <a:t>Index cen ve stavebnictví (ČSÚ)</a:t>
            </a:r>
          </a:p>
          <a:p>
            <a:r>
              <a:rPr lang="cs-CZ" u="sng" dirty="0">
                <a:hlinkClick r:id="rId2"/>
              </a:rPr>
              <a:t>Indexy cen stavebních prací, indexy cen stavebních děl a indexy nákladů stavební výroby - čtvrtletní časové řady - 1. čtvrtletí </a:t>
            </a:r>
            <a:r>
              <a:rPr lang="cs-CZ" u="sng" dirty="0" smtClean="0">
                <a:hlinkClick r:id="rId2"/>
              </a:rPr>
              <a:t>2022 </a:t>
            </a:r>
            <a:r>
              <a:rPr lang="cs-CZ" u="sng" dirty="0">
                <a:hlinkClick r:id="rId2"/>
              </a:rPr>
              <a:t>| ČSÚ (czso.cz)</a:t>
            </a:r>
            <a:endParaRPr lang="cs-CZ" i="1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DBDB732-C91B-43D1-A007-DC9312D9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metodického doporučení</a:t>
            </a:r>
          </a:p>
        </p:txBody>
      </p:sp>
    </p:spTree>
    <p:extLst>
      <p:ext uri="{BB962C8B-B14F-4D97-AF65-F5344CB8AC3E}">
        <p14:creationId xmlns:p14="http://schemas.microsoft.com/office/powerpoint/2010/main" val="3506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08504" cy="612068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08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00150" lvl="1" indent="-4572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2600" t="31680" r="35651" b="2080"/>
          <a:stretch/>
        </p:blipFill>
        <p:spPr>
          <a:xfrm>
            <a:off x="35496" y="116632"/>
            <a:ext cx="828092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00" r="25219"/>
          <a:stretch/>
        </p:blipFill>
        <p:spPr>
          <a:xfrm>
            <a:off x="3379" y="37368"/>
            <a:ext cx="9105125" cy="6704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3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MMR_klas</Template>
  <TotalTime>7136</TotalTime>
  <Words>1466</Words>
  <Application>Microsoft Office PowerPoint</Application>
  <PresentationFormat>Předvádění na obrazovce (4:3)</PresentationFormat>
  <Paragraphs>120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Microsoft YaHei</vt:lpstr>
      <vt:lpstr>Arial</vt:lpstr>
      <vt:lpstr>Calibri</vt:lpstr>
      <vt:lpstr>Wingdings</vt:lpstr>
      <vt:lpstr>MMR_klas</vt:lpstr>
      <vt:lpstr>Prezentace aplikace PowerPoint</vt:lpstr>
      <vt:lpstr>Prezentace aplikace PowerPoint</vt:lpstr>
      <vt:lpstr>Nárůst cen v roce 2021 (hlavně stavební práce, ale i jiné veřejné zakázky)</vt:lpstr>
      <vt:lpstr>Téma metodického doporučení</vt:lpstr>
      <vt:lpstr>Téma metodického doporučení</vt:lpstr>
      <vt:lpstr>Téma metodického doporučení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MOŽNOSTI INDEXACE</vt:lpstr>
      <vt:lpstr>MOŽNOSTI INDEXACE</vt:lpstr>
      <vt:lpstr>MOŽNOSTI INDEXACE</vt:lpstr>
      <vt:lpstr>Nárůst cen v roce 2020/2021</vt:lpstr>
      <vt:lpstr>Změny podle § 222</vt:lpstr>
      <vt:lpstr>Změny podle § 222 odst. 4</vt:lpstr>
      <vt:lpstr>Změny podle § 222 odst. 4</vt:lpstr>
      <vt:lpstr>Doplněné stanovisko</vt:lpstr>
      <vt:lpstr>Změny podle § 222 odst. 6 </vt:lpstr>
      <vt:lpstr>Informace k aktuální situaci odchodů ukrajinských pracovníků z realizace veřejných zakázek a dopadu na změny smluv</vt:lpstr>
      <vt:lpstr>Zároveň by zadavatel při projednání a případném provedení změny měl:</vt:lpstr>
      <vt:lpstr>Informace ke změnám smluv s ohledem na situaci na Ukrajině</vt:lpstr>
      <vt:lpstr>A další změny? A co § 222 odst. 6 ?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*</dc:creator>
  <cp:lastModifiedBy>Studnička Vladimír</cp:lastModifiedBy>
  <cp:revision>547</cp:revision>
  <cp:lastPrinted>2017-01-18T14:27:08Z</cp:lastPrinted>
  <dcterms:created xsi:type="dcterms:W3CDTF">2012-11-28T11:32:44Z</dcterms:created>
  <dcterms:modified xsi:type="dcterms:W3CDTF">2022-12-07T11:40:50Z</dcterms:modified>
</cp:coreProperties>
</file>