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1"/>
  </p:notesMasterIdLst>
  <p:handoutMasterIdLst>
    <p:handoutMasterId r:id="rId72"/>
  </p:handoutMasterIdLst>
  <p:sldIdLst>
    <p:sldId id="257" r:id="rId5"/>
    <p:sldId id="446" r:id="rId6"/>
    <p:sldId id="495" r:id="rId7"/>
    <p:sldId id="496" r:id="rId8"/>
    <p:sldId id="497" r:id="rId9"/>
    <p:sldId id="467" r:id="rId10"/>
    <p:sldId id="454" r:id="rId11"/>
    <p:sldId id="468" r:id="rId12"/>
    <p:sldId id="469" r:id="rId13"/>
    <p:sldId id="456" r:id="rId14"/>
    <p:sldId id="455" r:id="rId15"/>
    <p:sldId id="342" r:id="rId16"/>
    <p:sldId id="491" r:id="rId17"/>
    <p:sldId id="494" r:id="rId18"/>
    <p:sldId id="466" r:id="rId19"/>
    <p:sldId id="470" r:id="rId20"/>
    <p:sldId id="498" r:id="rId21"/>
    <p:sldId id="483" r:id="rId22"/>
    <p:sldId id="429" r:id="rId23"/>
    <p:sldId id="418" r:id="rId24"/>
    <p:sldId id="420" r:id="rId25"/>
    <p:sldId id="421" r:id="rId26"/>
    <p:sldId id="473" r:id="rId27"/>
    <p:sldId id="474" r:id="rId28"/>
    <p:sldId id="336" r:id="rId29"/>
    <p:sldId id="371" r:id="rId30"/>
    <p:sldId id="340" r:id="rId31"/>
    <p:sldId id="382" r:id="rId32"/>
    <p:sldId id="488" r:id="rId33"/>
    <p:sldId id="367" r:id="rId34"/>
    <p:sldId id="479" r:id="rId35"/>
    <p:sldId id="480" r:id="rId36"/>
    <p:sldId id="477" r:id="rId37"/>
    <p:sldId id="476" r:id="rId38"/>
    <p:sldId id="478" r:id="rId39"/>
    <p:sldId id="402" r:id="rId40"/>
    <p:sldId id="403" r:id="rId41"/>
    <p:sldId id="404" r:id="rId42"/>
    <p:sldId id="406" r:id="rId43"/>
    <p:sldId id="405" r:id="rId44"/>
    <p:sldId id="407" r:id="rId45"/>
    <p:sldId id="408" r:id="rId46"/>
    <p:sldId id="409" r:id="rId47"/>
    <p:sldId id="435" r:id="rId48"/>
    <p:sldId id="410" r:id="rId49"/>
    <p:sldId id="411" r:id="rId50"/>
    <p:sldId id="412" r:id="rId51"/>
    <p:sldId id="413" r:id="rId52"/>
    <p:sldId id="414" r:id="rId53"/>
    <p:sldId id="415" r:id="rId54"/>
    <p:sldId id="416" r:id="rId55"/>
    <p:sldId id="482" r:id="rId56"/>
    <p:sldId id="439" r:id="rId57"/>
    <p:sldId id="436" r:id="rId58"/>
    <p:sldId id="484" r:id="rId59"/>
    <p:sldId id="441" r:id="rId60"/>
    <p:sldId id="485" r:id="rId61"/>
    <p:sldId id="375" r:id="rId62"/>
    <p:sldId id="462" r:id="rId63"/>
    <p:sldId id="492" r:id="rId64"/>
    <p:sldId id="487" r:id="rId65"/>
    <p:sldId id="490" r:id="rId66"/>
    <p:sldId id="493" r:id="rId67"/>
    <p:sldId id="489" r:id="rId68"/>
    <p:sldId id="347" r:id="rId69"/>
    <p:sldId id="444" r:id="rId70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tábec Ondřej" initials="" lastIdx="0" clrIdx="0"/>
  <p:cmAuthor id="2" name="Oktábec Ondřej" initials="OO" lastIdx="4" clrIdx="1">
    <p:extLst>
      <p:ext uri="{19B8F6BF-5375-455C-9EA6-DF929625EA0E}">
        <p15:presenceInfo xmlns:p15="http://schemas.microsoft.com/office/powerpoint/2012/main" userId="S-1-5-21-1453678106-484518242-318601546-9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86708" autoAdjust="0"/>
  </p:normalViewPr>
  <p:slideViewPr>
    <p:cSldViewPr snapToGrid="0">
      <p:cViewPr varScale="1">
        <p:scale>
          <a:sx n="101" d="100"/>
          <a:sy n="101" d="100"/>
        </p:scale>
        <p:origin x="138" y="288"/>
      </p:cViewPr>
      <p:guideLst/>
    </p:cSldViewPr>
  </p:slideViewPr>
  <p:outlineViewPr>
    <p:cViewPr>
      <p:scale>
        <a:sx n="33" d="100"/>
        <a:sy n="33" d="100"/>
      </p:scale>
      <p:origin x="0" y="-42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11271-36B6-4B76-BADE-A7655AD90997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1462-F6EC-4EBB-AE54-6D9FA53B86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98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790B974-82C2-4711-AFA5-F77A6678B75D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ED80090-480A-43D0-BB43-20A4CDBC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58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094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018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780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600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47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42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94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190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154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695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44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52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077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696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926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021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621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920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310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788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006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63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1747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261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101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153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604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110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273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0220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63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90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6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0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47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5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04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01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531" y="4581128"/>
            <a:ext cx="9409045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531" y="1988840"/>
            <a:ext cx="9710869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871531" y="3789040"/>
            <a:ext cx="9612245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71" y="692696"/>
            <a:ext cx="3420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2060848"/>
            <a:ext cx="11055019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0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1484784"/>
            <a:ext cx="11055019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7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92" y="2060849"/>
            <a:ext cx="109728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6178A0-1E68-4502-A3F7-15E4EA4A721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28307C-8575-4F60-9FAB-B81676BCD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5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347200" y="6483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53255"/>
                </a:solidFill>
              </a:defRPr>
            </a:lvl1pPr>
          </a:lstStyle>
          <a:p>
            <a:pPr>
              <a:defRPr/>
            </a:pPr>
            <a:fld id="{2A4A71D0-3820-4537-8AC9-32459DED91C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62289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8" cstate="print"/>
          <a:srcRect l="17008" b="8622"/>
          <a:stretch>
            <a:fillRect/>
          </a:stretch>
        </p:blipFill>
        <p:spPr>
          <a:xfrm>
            <a:off x="3" y="1988841"/>
            <a:ext cx="10544727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12192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9883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-vz.cz/elektronicke-zadavani-verejnych-zakazek/seznam-certifikovanych-el-nastroju-dle-zakona-c-134-2016-sb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n.nipez.cz/" TargetMode="External"/><Relationship Id="rId2" Type="http://schemas.openxmlformats.org/officeDocument/2006/relationships/hyperlink" Target="https://www.vestnikverejnychzakazek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ortal-vz.cz/info-forum-vzdelavani/novy-zakon-c-134-2016-sb-o-zadavani-verejnych-zakazek/otazky-a-odpovedi/cast-ctvrta-nadlimitni-rezim-%c2%a7-55-%c2%a7-128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-vz.cz/metodiky-stanoviska/metodiky-k-zakonu-c-134-2016-sb-o-zadavani-verejnych-zakazek/metodiky-k-uverejnovan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al-vz.cz/wp-content/uploads/2019/06/Metodika-k-vyhlasce-o-uverejnovani-a-profilu-zadavatele_v4-bez-registrace_duben-2017.pdf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vestnikverejnychzakazek.cz/Hel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selnik.nipez.cz/faces/login.xhtml" TargetMode="Externa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-vz.cz/nezarazene/Dohoda-o-verejnych-zakazkach-GPA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zp.cz/cz/setrna_verejna_sprava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smlouvy.gov.cz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5227" y="912913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cs-CZ" sz="2400" b="1" dirty="0">
              <a:solidFill>
                <a:srgbClr val="000099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000099"/>
                </a:solidFill>
                <a:latin typeface="+mj-lt"/>
              </a:rPr>
              <a:t>ZÁKON O ZADÁVÁNÍ </a:t>
            </a:r>
            <a:br>
              <a:rPr lang="cs-CZ" sz="2400" b="1" dirty="0">
                <a:solidFill>
                  <a:srgbClr val="000099"/>
                </a:solidFill>
                <a:latin typeface="+mj-lt"/>
              </a:rPr>
            </a:br>
            <a:r>
              <a:rPr lang="cs-CZ" sz="2400" b="1" dirty="0">
                <a:solidFill>
                  <a:srgbClr val="000099"/>
                </a:solidFill>
                <a:latin typeface="+mj-lt"/>
              </a:rPr>
              <a:t>VEŘEJNÝCH ZAKÁZEK č. 134/2016 Sb., o zadávání veřejných zakázek (ZZVZ)</a:t>
            </a:r>
          </a:p>
          <a:p>
            <a:pPr marL="0" indent="0" algn="ctr">
              <a:buNone/>
            </a:pPr>
            <a:endParaRPr lang="cs-CZ" b="1" dirty="0">
              <a:latin typeface="+mj-lt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chemeClr val="accent1"/>
                </a:solidFill>
                <a:latin typeface="+mj-lt"/>
              </a:rPr>
              <a:t>Uveřejňovací povinnosti prakticky</a:t>
            </a:r>
            <a:endParaRPr lang="cs-CZ" sz="2400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22.11.2022  10:00 - 12:00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Místo konání: </a:t>
            </a:r>
            <a:r>
              <a:rPr lang="cs-CZ" sz="2400" b="1" dirty="0">
                <a:solidFill>
                  <a:schemeClr val="accent1"/>
                </a:solidFill>
                <a:latin typeface="+mj-lt"/>
              </a:rPr>
              <a:t>Online přes MS Teams</a:t>
            </a:r>
          </a:p>
          <a:p>
            <a:pPr marL="0" indent="0" algn="r">
              <a:buNone/>
            </a:pPr>
            <a:endParaRPr lang="cs-CZ" sz="2400" dirty="0">
              <a:solidFill>
                <a:schemeClr val="accent1"/>
              </a:solidFill>
              <a:latin typeface="+mj-lt"/>
            </a:endParaRPr>
          </a:p>
          <a:p>
            <a:pPr marL="0" indent="0" algn="r">
              <a:spcBef>
                <a:spcPts val="0"/>
              </a:spcBef>
              <a:spcAft>
                <a:spcPts val="350"/>
              </a:spcAft>
              <a:buNone/>
            </a:pPr>
            <a:endParaRPr lang="cs-CZ" sz="2400" dirty="0">
              <a:solidFill>
                <a:schemeClr val="accent1"/>
              </a:solidFill>
              <a:latin typeface="+mj-lt"/>
            </a:endParaRPr>
          </a:p>
          <a:p>
            <a:pPr marL="0" indent="0" algn="r">
              <a:spcBef>
                <a:spcPts val="0"/>
              </a:spcBef>
              <a:spcAft>
                <a:spcPts val="350"/>
              </a:spcAft>
              <a:buNone/>
            </a:pPr>
            <a:r>
              <a:rPr lang="cs-CZ" sz="2200" dirty="0">
                <a:solidFill>
                  <a:schemeClr val="accent1"/>
                </a:solidFill>
                <a:latin typeface="+mj-lt"/>
              </a:rPr>
              <a:t>Mgr. </a:t>
            </a:r>
            <a:r>
              <a:rPr lang="cs-CZ" sz="2200" b="1" dirty="0">
                <a:solidFill>
                  <a:schemeClr val="accent1"/>
                </a:solidFill>
                <a:latin typeface="+mj-lt"/>
              </a:rPr>
              <a:t>Ondřej Oktábec</a:t>
            </a:r>
          </a:p>
          <a:p>
            <a:pPr marL="0" indent="0" algn="r">
              <a:spcBef>
                <a:spcPts val="0"/>
              </a:spcBef>
              <a:spcAft>
                <a:spcPts val="350"/>
              </a:spcAft>
              <a:buNone/>
            </a:pPr>
            <a:r>
              <a:rPr lang="cs-CZ" sz="2200" dirty="0">
                <a:solidFill>
                  <a:schemeClr val="accent1"/>
                </a:solidFill>
                <a:latin typeface="+mj-lt"/>
              </a:rPr>
              <a:t>Oddělení metodiky zakázek EU</a:t>
            </a:r>
          </a:p>
          <a:p>
            <a:pPr marL="0" indent="0" algn="r">
              <a:spcBef>
                <a:spcPts val="0"/>
              </a:spcBef>
              <a:spcAft>
                <a:spcPts val="350"/>
              </a:spcAft>
              <a:buNone/>
            </a:pPr>
            <a:r>
              <a:rPr lang="cs-CZ" sz="2200" b="1" dirty="0">
                <a:solidFill>
                  <a:schemeClr val="accent1"/>
                </a:solidFill>
                <a:latin typeface="+mj-lt"/>
              </a:rPr>
              <a:t>MMR ČR</a:t>
            </a:r>
          </a:p>
        </p:txBody>
      </p:sp>
    </p:spTree>
    <p:extLst>
      <p:ext uri="{BB962C8B-B14F-4D97-AF65-F5344CB8AC3E}">
        <p14:creationId xmlns:p14="http://schemas.microsoft.com/office/powerpoint/2010/main" val="90204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Funkcionality elektronických nástrojů podle vyhlášky č. 260/2016 Sb.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27380" y="1916832"/>
            <a:ext cx="11055019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r>
              <a:rPr lang="cs-CZ" b="1" dirty="0"/>
              <a:t>SPECIFIKACE POŽADAVKŮ PRO PROKAZOVÁNÍ SHODY ELEKTRONICKÝCH NÁSTROJŮ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8" y="2218035"/>
            <a:ext cx="11055021" cy="4313207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051032">
            <a:off x="322948" y="3291540"/>
            <a:ext cx="408859" cy="425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1851057">
            <a:off x="9068768" y="6215740"/>
            <a:ext cx="408859" cy="425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80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Profil zadavatele – Certifikát shody</a:t>
            </a:r>
            <a:endParaRPr lang="cs-CZ" sz="240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1" y="1916832"/>
            <a:ext cx="5621502" cy="3681647"/>
          </a:xfrm>
          <a:prstGeom prst="rect">
            <a:avLst/>
          </a:prstGeom>
          <a:ln>
            <a:noFill/>
          </a:ln>
        </p:spPr>
      </p:pic>
      <p:sp>
        <p:nvSpPr>
          <p:cNvPr id="12" name="Obdélník 11"/>
          <p:cNvSpPr/>
          <p:nvPr/>
        </p:nvSpPr>
        <p:spPr>
          <a:xfrm>
            <a:off x="7812157" y="3468757"/>
            <a:ext cx="1928191" cy="99391"/>
          </a:xfrm>
          <a:prstGeom prst="rect">
            <a:avLst/>
          </a:prstGeom>
          <a:noFill/>
          <a:ln>
            <a:solidFill>
              <a:srgbClr val="FFFF00">
                <a:alpha val="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7030A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058096" y="3164685"/>
            <a:ext cx="2032883" cy="165983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526" y="1916832"/>
            <a:ext cx="5414093" cy="467758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1" y="56710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4"/>
              </a:rPr>
              <a:t>Seznam certifikovaných el. nástrojů dle zákona č. 134/2016 Sb. - Portál o veřejných zakázkách (portal-vz.cz)</a:t>
            </a:r>
            <a:endParaRPr lang="cs-CZ" dirty="0"/>
          </a:p>
        </p:txBody>
      </p:sp>
      <p:sp>
        <p:nvSpPr>
          <p:cNvPr id="8" name="Šipka doprava 4">
            <a:extLst>
              <a:ext uri="{FF2B5EF4-FFF2-40B4-BE49-F238E27FC236}">
                <a16:creationId xmlns:a16="http://schemas.microsoft.com/office/drawing/2014/main" id="{4DE94119-4171-4EFF-A036-44D738E56981}"/>
              </a:ext>
            </a:extLst>
          </p:cNvPr>
          <p:cNvSpPr/>
          <p:nvPr/>
        </p:nvSpPr>
        <p:spPr>
          <a:xfrm rot="11734487">
            <a:off x="9015818" y="3338447"/>
            <a:ext cx="418572" cy="2700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30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cs-CZ" sz="2400" dirty="0"/>
              <a:t>Dotaz: Kde v praxi uveřejňovat (</a:t>
            </a:r>
            <a:r>
              <a:rPr lang="cs-CZ" sz="2400" i="1" dirty="0"/>
              <a:t>podmínky pro vydání certifikátu shody)</a:t>
            </a:r>
            <a:r>
              <a:rPr lang="cs-CZ" sz="2400" dirty="0"/>
              <a:t>?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798723" y="1916831"/>
            <a:ext cx="6134677" cy="46145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400" i="1" dirty="0">
                <a:latin typeface="+mj-lt"/>
              </a:rPr>
              <a:t>Požadavky na </a:t>
            </a:r>
            <a:r>
              <a:rPr lang="cs-CZ" sz="2400" b="1" i="1" dirty="0">
                <a:latin typeface="+mj-lt"/>
              </a:rPr>
              <a:t>funkční vlastnosti EN</a:t>
            </a:r>
            <a:r>
              <a:rPr lang="cs-CZ" sz="2400" i="1" dirty="0">
                <a:latin typeface="+mj-lt"/>
              </a:rPr>
              <a:t>, z hlediska funkcionalit a „provozního“ prostředí.</a:t>
            </a:r>
          </a:p>
          <a:p>
            <a:pPr>
              <a:spcAft>
                <a:spcPts val="0"/>
              </a:spcAft>
            </a:pPr>
            <a:r>
              <a:rPr lang="cs-CZ" sz="2400" i="1" dirty="0">
                <a:latin typeface="+mj-lt"/>
              </a:rPr>
              <a:t> </a:t>
            </a:r>
            <a:r>
              <a:rPr lang="cs-CZ" sz="2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✔</a:t>
            </a:r>
            <a:r>
              <a:rPr lang="cs-CZ" sz="2400" dirty="0"/>
              <a:t>Doporučuje se pracovat jen s </a:t>
            </a:r>
            <a:r>
              <a:rPr lang="cs-CZ" sz="2400" b="1" dirty="0"/>
              <a:t>certifikovanými nástroji</a:t>
            </a:r>
            <a:r>
              <a:rPr lang="cs-CZ" sz="2400" i="1" dirty="0"/>
              <a:t> (rovněž profil v režimu ZZVZ musí splňovat </a:t>
            </a:r>
            <a:r>
              <a:rPr lang="cs-CZ" sz="2400" b="1" i="1" dirty="0"/>
              <a:t>podmínky dle přílohy č. 2 vyhlášky 260/2016 Sb.</a:t>
            </a:r>
            <a:r>
              <a:rPr lang="cs-CZ" sz="2400" i="1" dirty="0"/>
              <a:t>)</a:t>
            </a:r>
          </a:p>
          <a:p>
            <a:pPr>
              <a:spcAft>
                <a:spcPts val="0"/>
              </a:spcAft>
            </a:pPr>
            <a:r>
              <a:rPr lang="cs-CZ" sz="2400" noProof="0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! </a:t>
            </a:r>
            <a:r>
              <a:rPr lang="cs-CZ" sz="2400" dirty="0"/>
              <a:t>Zodpovědnost zadavatele, že profil splňuje požadavky definované vyhláškou</a:t>
            </a:r>
            <a:r>
              <a:rPr lang="cs-CZ" sz="2400" i="1" dirty="0"/>
              <a:t> k elektronickým nástrojům.</a:t>
            </a:r>
          </a:p>
          <a:p>
            <a:pPr>
              <a:spcAft>
                <a:spcPts val="0"/>
              </a:spcAft>
            </a:pPr>
            <a:endParaRPr lang="cs-CZ" sz="2400" b="1" i="1" dirty="0">
              <a:latin typeface="+mj-lt"/>
            </a:endParaRPr>
          </a:p>
          <a:p>
            <a:pPr>
              <a:spcAft>
                <a:spcPts val="0"/>
              </a:spcAft>
            </a:pPr>
            <a:endParaRPr lang="cs-CZ" sz="2400" i="1" dirty="0">
              <a:latin typeface="+mj-lt"/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637567" y="1916832"/>
            <a:ext cx="5050970" cy="46145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2400" b="1" dirty="0"/>
              <a:t>Dotaz</a:t>
            </a:r>
            <a:r>
              <a:rPr lang="cs-CZ" sz="2400" dirty="0"/>
              <a:t>: </a:t>
            </a:r>
            <a:r>
              <a:rPr lang="cs-CZ" sz="2400" i="1" dirty="0">
                <a:latin typeface="+mj-lt"/>
              </a:rPr>
              <a:t>Možnost využít internetové stránky obce jako profil zadavatele?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400" b="1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latin typeface="+mj-lt"/>
              </a:rPr>
              <a:t>Otázka</a:t>
            </a:r>
            <a:r>
              <a:rPr lang="cs-CZ" sz="2400" dirty="0">
                <a:latin typeface="+mj-lt"/>
              </a:rPr>
              <a:t>: „</a:t>
            </a:r>
            <a:r>
              <a:rPr lang="cs-CZ" sz="2400" i="1" dirty="0">
                <a:latin typeface="+mj-lt"/>
              </a:rPr>
              <a:t>Je </a:t>
            </a:r>
            <a:r>
              <a:rPr lang="cs-CZ" sz="2400" b="1" i="1" dirty="0">
                <a:latin typeface="+mj-lt"/>
              </a:rPr>
              <a:t>možné provozovat profil zadavatele na webových stránkách obce na elektronické úřední desce</a:t>
            </a:r>
            <a:r>
              <a:rPr lang="cs-CZ" sz="2400" i="1" dirty="0">
                <a:latin typeface="+mj-lt"/>
              </a:rPr>
              <a:t>? Dle správce úřední desky redakční systém umožňuje sledování přístupů na úřední desku, tj. </a:t>
            </a:r>
            <a:r>
              <a:rPr lang="cs-CZ" sz="2400" b="1" i="1" dirty="0">
                <a:latin typeface="+mj-lt"/>
              </a:rPr>
              <a:t>jednoznačně kdo, kdy a co na úřední desce zveřejnil a po jakou dobu</a:t>
            </a:r>
            <a:r>
              <a:rPr lang="cs-CZ" sz="2400" i="1" dirty="0">
                <a:latin typeface="+mj-lt"/>
              </a:rPr>
              <a:t>. Děkuji.</a:t>
            </a:r>
            <a:r>
              <a:rPr lang="cs-CZ" sz="2400" dirty="0"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13330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Informace a dokumenty uveřejňované na profilu zadavatele</a:t>
            </a:r>
            <a:endParaRPr lang="cs-CZ" sz="2400" dirty="0">
              <a:latin typeface="+mj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812157" y="3468757"/>
            <a:ext cx="1928191" cy="99391"/>
          </a:xfrm>
          <a:prstGeom prst="rect">
            <a:avLst/>
          </a:prstGeom>
          <a:noFill/>
          <a:ln>
            <a:solidFill>
              <a:srgbClr val="FFFF00">
                <a:alpha val="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7030A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1" y="1916832"/>
            <a:ext cx="5028767" cy="481012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82" y="1916832"/>
            <a:ext cx="5238750" cy="3351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5668982" y="5249629"/>
            <a:ext cx="5238750" cy="147732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Kompletní zadávací dokumentace na profilu </a:t>
            </a:r>
            <a:r>
              <a:rPr lang="cs-CZ" i="1" dirty="0"/>
              <a:t>ode dne </a:t>
            </a:r>
            <a:r>
              <a:rPr lang="cs-CZ" b="1" i="1" dirty="0"/>
              <a:t>uveřejnění oznámení F02 do konce lhůty pro podání nabídek</a:t>
            </a:r>
            <a:r>
              <a:rPr lang="cs-CZ" dirty="0"/>
              <a:t>. Jinak Z. </a:t>
            </a:r>
            <a:r>
              <a:rPr lang="cs-CZ" b="1" dirty="0"/>
              <a:t>nedodrží postup stanovený tímto zákonem</a:t>
            </a:r>
            <a:r>
              <a:rPr lang="cs-CZ" dirty="0"/>
              <a:t>, příp. </a:t>
            </a:r>
            <a:r>
              <a:rPr lang="cs-CZ" i="1" dirty="0"/>
              <a:t>ovlivní výběr nejvhodnější nabídky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070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cs-CZ" sz="2400" dirty="0"/>
              <a:t>Profil zadavatele – spolupráce zadavatelů (ukončení ZŘ srov. zadání VZ)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458432" cy="46145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400" b="1" dirty="0">
                <a:latin typeface="+mj-lt"/>
              </a:rPr>
              <a:t>Otázka</a:t>
            </a:r>
            <a:r>
              <a:rPr lang="cs-CZ" sz="2400" dirty="0">
                <a:latin typeface="+mj-lt"/>
              </a:rPr>
              <a:t>: Uveřejnění uzavřené smlouvy pro účely </a:t>
            </a:r>
            <a:r>
              <a:rPr lang="cs-CZ" sz="2400" b="1" dirty="0">
                <a:latin typeface="+mj-lt"/>
              </a:rPr>
              <a:t>společného zadávání</a:t>
            </a:r>
            <a:r>
              <a:rPr lang="cs-CZ" sz="2400" dirty="0">
                <a:latin typeface="+mj-lt"/>
              </a:rPr>
              <a:t>? (§ 7)</a:t>
            </a:r>
          </a:p>
          <a:p>
            <a:pPr>
              <a:spcAft>
                <a:spcPts val="0"/>
              </a:spcAft>
            </a:pPr>
            <a:r>
              <a:rPr lang="cs-CZ" sz="2400" i="1" dirty="0">
                <a:latin typeface="+mj-lt"/>
              </a:rPr>
              <a:t>Zúčastnění zadavatelé uzavřou smlouvu před zahájením ZŘ, ve které upraví vzájemná </a:t>
            </a:r>
            <a:r>
              <a:rPr lang="cs-CZ" sz="2400" i="1" u="sng" dirty="0">
                <a:latin typeface="+mj-lt"/>
              </a:rPr>
              <a:t>práva a povinnosti související se </a:t>
            </a:r>
            <a:r>
              <a:rPr lang="pt-BR" sz="2400" i="1" u="sng" dirty="0">
                <a:latin typeface="+mj-lt"/>
              </a:rPr>
              <a:t>zadávacím řízením</a:t>
            </a:r>
            <a:r>
              <a:rPr lang="cs-CZ" sz="2400" i="1" dirty="0">
                <a:latin typeface="+mj-lt"/>
              </a:rPr>
              <a:t>.</a:t>
            </a:r>
            <a:endParaRPr lang="cs-CZ" sz="2400" b="1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cs-CZ" sz="2400" dirty="0">
                <a:latin typeface="+mj-lt"/>
              </a:rPr>
              <a:t>Po ukončení ZŘ provádí úkony zúčastněný zadavatel svým jménem a na svůj účet (profil).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j-lt"/>
              </a:rPr>
              <a:t>To neplatí, pokud byla smlouva zveřejněna podle zák. o registru smluv. 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0"/>
            <a:ext cx="5596586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2400" b="1" dirty="0">
                <a:latin typeface="+mj-lt"/>
              </a:rPr>
              <a:t>Otázka</a:t>
            </a:r>
            <a:r>
              <a:rPr lang="cs-CZ" sz="2400" dirty="0">
                <a:latin typeface="+mj-lt"/>
              </a:rPr>
              <a:t>: Zajištění uveřejňování při </a:t>
            </a:r>
            <a:r>
              <a:rPr lang="cs-CZ" sz="2400" b="1" dirty="0">
                <a:latin typeface="+mj-lt"/>
              </a:rPr>
              <a:t>centrálním zadávání</a:t>
            </a:r>
            <a:r>
              <a:rPr lang="cs-CZ" sz="2400" dirty="0">
                <a:latin typeface="+mj-lt"/>
              </a:rPr>
              <a:t>? (§ 9)</a:t>
            </a:r>
          </a:p>
          <a:p>
            <a:pPr>
              <a:spcAft>
                <a:spcPts val="0"/>
              </a:spcAft>
            </a:pPr>
            <a:r>
              <a:rPr lang="cs-CZ" sz="2400" i="1" dirty="0">
                <a:latin typeface="+mj-lt"/>
              </a:rPr>
              <a:t>Za dodržení zákona odpovídá centrální zadavatele, tj. obsahem smlouvy jsou centrální zadavatel a pověřující subjekt.</a:t>
            </a:r>
          </a:p>
          <a:p>
            <a:pPr>
              <a:spcAft>
                <a:spcPts val="0"/>
              </a:spcAft>
            </a:pPr>
            <a:r>
              <a:rPr lang="cs-CZ" sz="2400" i="1" dirty="0">
                <a:latin typeface="+mj-lt"/>
              </a:rPr>
              <a:t>ZZVZ požaduje uzavřít smlouvu k RSCZ nejpozději před uzavřením smlouvy / zadáním VZ.</a:t>
            </a:r>
          </a:p>
          <a:p>
            <a:pPr>
              <a:spcAft>
                <a:spcPts val="0"/>
              </a:spcAft>
            </a:pPr>
            <a:r>
              <a:rPr lang="cs-CZ" sz="2400" i="1" dirty="0">
                <a:latin typeface="+mj-lt"/>
              </a:rPr>
              <a:t>Splnění § </a:t>
            </a:r>
            <a:r>
              <a:rPr lang="cs-CZ" sz="2400" b="1" i="1" dirty="0">
                <a:latin typeface="+mj-lt"/>
              </a:rPr>
              <a:t>219</a:t>
            </a:r>
            <a:r>
              <a:rPr lang="cs-CZ" sz="2400" i="1" dirty="0">
                <a:latin typeface="+mj-lt"/>
              </a:rPr>
              <a:t> odst. </a:t>
            </a:r>
            <a:r>
              <a:rPr lang="cs-CZ" sz="2400" b="1" i="1" dirty="0">
                <a:latin typeface="+mj-lt"/>
              </a:rPr>
              <a:t>1</a:t>
            </a:r>
            <a:r>
              <a:rPr lang="cs-CZ" sz="2400" i="1" dirty="0">
                <a:latin typeface="+mj-lt"/>
              </a:rPr>
              <a:t>, resp. odst. </a:t>
            </a:r>
            <a:r>
              <a:rPr lang="cs-CZ" sz="2400" b="1" i="1" dirty="0">
                <a:latin typeface="+mj-lt"/>
              </a:rPr>
              <a:t>2</a:t>
            </a:r>
            <a:r>
              <a:rPr lang="cs-CZ" sz="2400" i="1" dirty="0">
                <a:latin typeface="+mj-lt"/>
              </a:rPr>
              <a:t> zajistí centrální zadavatel - dílčí (</a:t>
            </a:r>
            <a:r>
              <a:rPr lang="cs-CZ" sz="2400" b="1" i="1" dirty="0">
                <a:latin typeface="+mj-lt"/>
              </a:rPr>
              <a:t>prováděcí</a:t>
            </a:r>
            <a:r>
              <a:rPr lang="cs-CZ" sz="2400" i="1" dirty="0">
                <a:latin typeface="+mj-lt"/>
              </a:rPr>
              <a:t>) pověřující zadavatelé.</a:t>
            </a:r>
          </a:p>
        </p:txBody>
      </p:sp>
    </p:spTree>
    <p:extLst>
      <p:ext uri="{BB962C8B-B14F-4D97-AF65-F5344CB8AC3E}">
        <p14:creationId xmlns:p14="http://schemas.microsoft.com/office/powerpoint/2010/main" val="15158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1" y="1994173"/>
            <a:ext cx="11055019" cy="44177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80"/>
              </a:spcAft>
            </a:pPr>
            <a:r>
              <a:rPr lang="cs-CZ" sz="2000" i="1" dirty="0">
                <a:latin typeface="+mj-lt"/>
              </a:rPr>
              <a:t>Pokud tak neučiní, </a:t>
            </a:r>
            <a:r>
              <a:rPr lang="cs-CZ" sz="2000" b="1" i="1" dirty="0">
                <a:latin typeface="+mj-lt"/>
              </a:rPr>
              <a:t>(ne)uveřejnění na profilu zadavatele </a:t>
            </a:r>
            <a:r>
              <a:rPr lang="cs-CZ" sz="2000" i="1" dirty="0">
                <a:latin typeface="+mj-lt"/>
              </a:rPr>
              <a:t>v souladu se zákonem nebo nepoužije přímo certifikovaný profil zadavatele, vystavuje se Z. riziku </a:t>
            </a:r>
            <a:r>
              <a:rPr lang="cs-CZ" sz="2000" b="1" i="1" dirty="0">
                <a:latin typeface="+mj-lt"/>
              </a:rPr>
              <a:t>uložení pokuty za přestupek </a:t>
            </a:r>
            <a:r>
              <a:rPr lang="pl-PL" sz="2000" i="1" dirty="0">
                <a:latin typeface="+mj-lt"/>
              </a:rPr>
              <a:t>podle § </a:t>
            </a:r>
            <a:r>
              <a:rPr lang="pl-PL" sz="2000" b="1" i="1" dirty="0">
                <a:latin typeface="+mj-lt"/>
              </a:rPr>
              <a:t>268 odst. 1 písm. a), tzn., že neinformuje o rozhodných skutečnostech týkajících se příslušné veřejné zakázky</a:t>
            </a:r>
            <a:r>
              <a:rPr lang="cs-CZ" sz="2000" b="1" i="1" dirty="0">
                <a:latin typeface="+mj-lt"/>
              </a:rPr>
              <a:t> v souladu se ZZVZ.</a:t>
            </a:r>
            <a:endParaRPr lang="cs-CZ" sz="2000" i="1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Není v ZZVZ uvedena samotná skutková podstata neuveřejnění kompletní zadávací dokumentace (ZD), </a:t>
            </a:r>
            <a:r>
              <a:rPr lang="cs-CZ" sz="2000" b="1" i="1" dirty="0">
                <a:latin typeface="+mj-lt"/>
              </a:rPr>
              <a:t>ale jde o obecný delikt</a:t>
            </a:r>
            <a:r>
              <a:rPr lang="cs-CZ" sz="2000" i="1" dirty="0">
                <a:latin typeface="+mj-lt"/>
              </a:rPr>
              <a:t>, spojený s nedodržením pravidel stanovených zákonem, viz </a:t>
            </a:r>
            <a:r>
              <a:rPr lang="cs-CZ" sz="2000" b="1" i="1" dirty="0">
                <a:latin typeface="+mj-lt"/>
              </a:rPr>
              <a:t>NSS 8 As 43/2019 – 40.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Uveřejnění ZD je potřeba </a:t>
            </a:r>
            <a:r>
              <a:rPr lang="cs-CZ" sz="2000" b="1" i="1" dirty="0">
                <a:latin typeface="+mj-lt"/>
              </a:rPr>
              <a:t>zajistit ve shodě s požadavky na vydání certifikátu el. nástroje</a:t>
            </a:r>
            <a:r>
              <a:rPr lang="cs-CZ" sz="2000" i="1" dirty="0">
                <a:latin typeface="+mj-lt"/>
              </a:rPr>
              <a:t>, v případě přezkumu postupu zadavatele (pokud by nesplňovalo podmínky stanovené ZZVZ) to lze doložit znaleckým posudkem; </a:t>
            </a:r>
            <a:r>
              <a:rPr lang="cs-CZ" sz="2000" b="1" i="1" dirty="0">
                <a:latin typeface="+mj-lt"/>
              </a:rPr>
              <a:t>vždy pro konkrétní případ / porušení ZZVZ</a:t>
            </a:r>
            <a:r>
              <a:rPr lang="cs-CZ" sz="2000" i="1" dirty="0">
                <a:latin typeface="+mj-lt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Pokud by nezveřejnění části zadávací dokumentace na profilu zadavatele mělo nebo mohlo mít vliv na výběr dodavatele (</a:t>
            </a:r>
            <a:r>
              <a:rPr lang="cs-CZ" sz="2000" b="1" i="1" dirty="0">
                <a:latin typeface="+mj-lt"/>
              </a:rPr>
              <a:t>lze uložit pokutu do 10 % ceny veřejné zakázky, nebo do 20 000 000 Kč</a:t>
            </a:r>
            <a:r>
              <a:rPr lang="cs-CZ" sz="2000" i="1" dirty="0">
                <a:latin typeface="+mj-lt"/>
              </a:rPr>
              <a:t>).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endParaRPr lang="cs-CZ" sz="2000" i="1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Obecná informační povinnost uveřejňování informací dle § 214 ZZVZ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435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Obecné výjimky spojené s poskytováním informací o zadávacím řízení § 29</a:t>
            </a:r>
            <a:endParaRPr lang="cs-CZ" sz="2400" dirty="0">
              <a:latin typeface="+mj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42121" y="1916832"/>
            <a:ext cx="3746314" cy="4662388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Písm. a) ohrožení bezpečnostních zájmů ČR, </a:t>
            </a:r>
            <a:r>
              <a:rPr lang="cs-CZ" sz="2000" i="1" dirty="0"/>
              <a:t>úkoly uloženy specializovaným složkám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Písm. b) podmínka vyzrazení utajované informace </a:t>
            </a:r>
            <a:r>
              <a:rPr lang="cs-CZ" sz="2000" dirty="0"/>
              <a:t>dle zákona č. </a:t>
            </a:r>
            <a:r>
              <a:rPr lang="cs-CZ" sz="2000" b="1" dirty="0"/>
              <a:t>412/2005</a:t>
            </a:r>
            <a:r>
              <a:rPr lang="cs-CZ" sz="2000" dirty="0"/>
              <a:t> Sb., o ochraně utajovaných informací a o bezpečnostní způsobilosti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Písm. c) </a:t>
            </a:r>
            <a:r>
              <a:rPr lang="cs-CZ" sz="2000" dirty="0"/>
              <a:t>omezení spočívá v řešení mimořádných událostí; př. </a:t>
            </a:r>
            <a:r>
              <a:rPr lang="cs-CZ" sz="2000" i="1" dirty="0"/>
              <a:t>opatření dle kybernetického zákona (</a:t>
            </a:r>
            <a:r>
              <a:rPr lang="cs-CZ" sz="2000" b="1" i="1" dirty="0"/>
              <a:t>ZKB</a:t>
            </a:r>
            <a:r>
              <a:rPr lang="cs-CZ" sz="2000" i="1" dirty="0"/>
              <a:t>)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825531" y="4473250"/>
            <a:ext cx="7125935" cy="200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sz="2000" dirty="0"/>
              <a:t>(</a:t>
            </a:r>
            <a:r>
              <a:rPr lang="cs-CZ" sz="2000" b="1" dirty="0"/>
              <a:t>!</a:t>
            </a:r>
            <a:r>
              <a:rPr lang="cs-CZ" sz="2000" dirty="0"/>
              <a:t>) </a:t>
            </a:r>
            <a:r>
              <a:rPr lang="cs-CZ" sz="2000" b="1" i="1" dirty="0"/>
              <a:t>obecná výjimka na základě § 29 písm. b) ZZVZ</a:t>
            </a:r>
            <a:r>
              <a:rPr lang="cs-CZ" sz="2000" i="1" dirty="0"/>
              <a:t>; zpřístupnění nebo poskytnutí informace by způsobilo vyzrazení utajované informace.</a:t>
            </a:r>
          </a:p>
          <a:p>
            <a:r>
              <a:rPr lang="cs-CZ" sz="2000" dirty="0"/>
              <a:t>Není možné poskytnout záznam (</a:t>
            </a:r>
            <a:r>
              <a:rPr lang="cs-CZ" sz="2000" b="1" i="1" dirty="0"/>
              <a:t>nákres, dispoziční plán budovy atp.</a:t>
            </a:r>
            <a:r>
              <a:rPr lang="cs-CZ" sz="2000" i="1" dirty="0"/>
              <a:t>), pokud hrozí porušení povinnosti při ochraně utajované informace, např. nutná bezp. prověrka atp.</a:t>
            </a:r>
            <a:endParaRPr lang="cs-CZ" sz="2000" b="1" i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31" y="1920819"/>
            <a:ext cx="7125935" cy="2473333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 rot="1533168">
            <a:off x="3902649" y="4750978"/>
            <a:ext cx="900553" cy="307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47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Omezení dostupnosti informací uvedených v zadávací dokumetaci § 96</a:t>
            </a:r>
            <a:endParaRPr lang="cs-CZ" sz="2400" dirty="0">
              <a:latin typeface="+mj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42121" y="1916832"/>
            <a:ext cx="3746314" cy="4662388"/>
          </a:xfrm>
        </p:spPr>
        <p:txBody>
          <a:bodyPr>
            <a:noAutofit/>
          </a:bodyPr>
          <a:lstStyle/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§ 211 odst. 3 písm. a), b) a d)</a:t>
            </a:r>
            <a:r>
              <a:rPr lang="cs-CZ" sz="2000" i="1" dirty="0"/>
              <a:t>; použití el. komunikace vylučují požadavky na zvláštní nástroje, zařízení nebo formáty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postup z hlediska možného omezení povinnost uveřejnit ZD, včetně příloh na profilu dle § </a:t>
            </a:r>
            <a:r>
              <a:rPr lang="cs-CZ" sz="2000" b="1" dirty="0"/>
              <a:t>96 odst. 2</a:t>
            </a:r>
            <a:r>
              <a:rPr lang="cs-CZ" sz="2000" dirty="0"/>
              <a:t> ZZVZ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zadavatel poskytne přístup jiným vhodným způsobem, tzn. </a:t>
            </a:r>
            <a:r>
              <a:rPr lang="cs-CZ" sz="2000" b="1" dirty="0"/>
              <a:t>odešle nebo předá </a:t>
            </a:r>
            <a:r>
              <a:rPr lang="cs-CZ" sz="2000" i="1" dirty="0"/>
              <a:t>(kombinace s § </a:t>
            </a:r>
            <a:r>
              <a:rPr lang="cs-CZ" sz="2000" b="1" i="1" dirty="0"/>
              <a:t>36 odst. 8 </a:t>
            </a:r>
            <a:r>
              <a:rPr lang="cs-CZ" sz="2000" i="1" dirty="0"/>
              <a:t>ZZVZ) – podpis, mlčenlivost.</a:t>
            </a:r>
          </a:p>
        </p:txBody>
      </p:sp>
      <p:sp>
        <p:nvSpPr>
          <p:cNvPr id="6" name="Obdélník 5"/>
          <p:cNvSpPr/>
          <p:nvPr/>
        </p:nvSpPr>
        <p:spPr>
          <a:xfrm>
            <a:off x="4825531" y="4473250"/>
            <a:ext cx="7125935" cy="200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sz="2000" dirty="0"/>
              <a:t>(</a:t>
            </a:r>
            <a:r>
              <a:rPr lang="cs-CZ" sz="2000" b="1" dirty="0"/>
              <a:t>!</a:t>
            </a:r>
            <a:r>
              <a:rPr lang="cs-CZ" sz="2000" dirty="0"/>
              <a:t>) </a:t>
            </a:r>
            <a:r>
              <a:rPr lang="cs-CZ" sz="2000" i="1" dirty="0"/>
              <a:t>existuje možnost přijmout opatření (</a:t>
            </a:r>
            <a:r>
              <a:rPr lang="cs-CZ" sz="2000" b="1" i="1" dirty="0"/>
              <a:t>možná instalace, popř. k nahlédnutí u Z.</a:t>
            </a:r>
            <a:r>
              <a:rPr lang="cs-CZ" sz="2000" i="1" dirty="0"/>
              <a:t>)</a:t>
            </a:r>
            <a:r>
              <a:rPr lang="cs-CZ" sz="2000" b="1" i="1" dirty="0"/>
              <a:t> </a:t>
            </a:r>
          </a:p>
          <a:p>
            <a:r>
              <a:rPr lang="cs-CZ" sz="2000" dirty="0"/>
              <a:t>Možné </a:t>
            </a:r>
            <a:r>
              <a:rPr lang="cs-CZ" sz="2000" b="1" dirty="0"/>
              <a:t>nároky na elektronické nástroje / </a:t>
            </a:r>
            <a:r>
              <a:rPr lang="cs-CZ" sz="2000" dirty="0"/>
              <a:t>opatření dle </a:t>
            </a:r>
            <a:r>
              <a:rPr lang="cs-CZ" sz="2000" b="1" dirty="0"/>
              <a:t>ZKB</a:t>
            </a:r>
            <a:r>
              <a:rPr lang="cs-CZ" sz="2000" dirty="0"/>
              <a:t> (</a:t>
            </a:r>
            <a:r>
              <a:rPr lang="cs-CZ" sz="2000" b="1" i="1" dirty="0"/>
              <a:t>konkrétní technické vybavení</a:t>
            </a:r>
            <a:r>
              <a:rPr lang="cs-CZ" sz="2000" i="1" dirty="0"/>
              <a:t> Z. podobně k § </a:t>
            </a:r>
            <a:r>
              <a:rPr lang="cs-CZ" sz="2000" b="1" i="1" dirty="0"/>
              <a:t>103 odst. 3</a:t>
            </a:r>
            <a:r>
              <a:rPr lang="cs-CZ" sz="2000" dirty="0"/>
              <a:t>); </a:t>
            </a:r>
            <a:r>
              <a:rPr lang="cs-CZ" sz="2000" i="1" dirty="0"/>
              <a:t>např. </a:t>
            </a:r>
            <a:r>
              <a:rPr lang="cs-CZ" sz="2000" b="1" i="1" dirty="0"/>
              <a:t>existence mezinárodních norem v oblasti bezpečnosti informací</a:t>
            </a:r>
            <a:r>
              <a:rPr lang="cs-CZ" sz="2000" dirty="0"/>
              <a:t>.</a:t>
            </a:r>
          </a:p>
        </p:txBody>
      </p:sp>
      <p:sp>
        <p:nvSpPr>
          <p:cNvPr id="7" name="Šipka doprava 6"/>
          <p:cNvSpPr/>
          <p:nvPr/>
        </p:nvSpPr>
        <p:spPr>
          <a:xfrm rot="1533168">
            <a:off x="3902649" y="4750978"/>
            <a:ext cx="900553" cy="307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BF5E89D-E22B-49F0-8CDC-293568392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31" y="2001891"/>
            <a:ext cx="7026500" cy="23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Procesní a obchodně právní ochrana informací dle § 218 </a:t>
            </a:r>
            <a:endParaRPr lang="cs-CZ" sz="2400" dirty="0">
              <a:latin typeface="+mj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85" y="1832856"/>
            <a:ext cx="5733789" cy="298249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02103" y="4815351"/>
            <a:ext cx="5690403" cy="193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000"/>
              </a:spcBef>
              <a:spcAft>
                <a:spcPts val="300"/>
              </a:spcAft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Komentář k zákonu o zadávání veřejných zakázek</a:t>
            </a:r>
            <a:r>
              <a:rPr lang="cs-CZ" sz="1500" dirty="0">
                <a:latin typeface="Arial" pitchFamily="34" charset="0"/>
                <a:cs typeface="Arial" pitchFamily="34" charset="0"/>
              </a:rPr>
              <a:t>, 2. aktualizované vydání, HERMAN, P., FIDLER, V., a kol., Vydavatelství a nakladatelství Aleš Čeněk, s.r.o., Plzeň 2017, </a:t>
            </a:r>
            <a:r>
              <a:rPr lang="cs-CZ" sz="1500" b="1" dirty="0">
                <a:latin typeface="Arial" pitchFamily="34" charset="0"/>
                <a:cs typeface="Arial" pitchFamily="34" charset="0"/>
              </a:rPr>
              <a:t>s. 509, </a:t>
            </a:r>
            <a:r>
              <a:rPr lang="cs-CZ" sz="1500" dirty="0">
                <a:latin typeface="Arial" pitchFamily="34" charset="0"/>
                <a:cs typeface="Arial" pitchFamily="34" charset="0"/>
              </a:rPr>
              <a:t>[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odst. 3 splnění uveřejňovacích povinností stanovených tímto zákonem po skončení], </a:t>
            </a:r>
            <a:r>
              <a:rPr lang="cs-CZ" sz="1500" i="1" dirty="0">
                <a:latin typeface="Arial" pitchFamily="34" charset="0"/>
                <a:cs typeface="Arial" pitchFamily="34" charset="0"/>
              </a:rPr>
              <a:t>tzn. 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formulářů oznamujících výsledek</a:t>
            </a:r>
            <a:r>
              <a:rPr lang="cs-CZ" sz="1500" i="1" dirty="0">
                <a:latin typeface="Arial" pitchFamily="34" charset="0"/>
                <a:cs typeface="Arial" pitchFamily="34" charset="0"/>
              </a:rPr>
              <a:t>, např. § 126 a § 128, písemná zpráva dle § 217 nebo uveřejnění smlouvy dle § 219 ZZVZ</a:t>
            </a:r>
            <a:r>
              <a:rPr lang="cs-CZ" sz="1500" dirty="0">
                <a:latin typeface="Arial" pitchFamily="34" charset="0"/>
                <a:cs typeface="Arial" pitchFamily="34" charset="0"/>
              </a:rPr>
              <a:t>].</a:t>
            </a:r>
          </a:p>
        </p:txBody>
      </p:sp>
      <p:sp>
        <p:nvSpPr>
          <p:cNvPr id="11" name="Zástupný symbol pro obsah 4"/>
          <p:cNvSpPr>
            <a:spLocks noGrp="1"/>
          </p:cNvSpPr>
          <p:nvPr>
            <p:ph idx="1"/>
          </p:nvPr>
        </p:nvSpPr>
        <p:spPr>
          <a:xfrm>
            <a:off x="6182350" y="1793346"/>
            <a:ext cx="5796171" cy="5064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cs-CZ" sz="1900" b="1" dirty="0"/>
              <a:t>1)</a:t>
            </a:r>
            <a:r>
              <a:rPr lang="cs-CZ" sz="1900" dirty="0"/>
              <a:t> pokud </a:t>
            </a:r>
            <a:r>
              <a:rPr lang="pl-PL" sz="1900" b="1" dirty="0"/>
              <a:t>informace dodavatel za důvěrné označil </a:t>
            </a:r>
            <a:r>
              <a:rPr lang="pl-PL" sz="1900" dirty="0"/>
              <a:t>(</a:t>
            </a:r>
            <a:r>
              <a:rPr lang="cs-CZ" sz="1900" i="1" dirty="0"/>
              <a:t>o nichž byl učiněn záznam</a:t>
            </a:r>
            <a:r>
              <a:rPr lang="cs-CZ" sz="1900" dirty="0"/>
              <a:t>), např. </a:t>
            </a:r>
            <a:r>
              <a:rPr lang="cs-CZ" sz="1900" b="1" i="1" dirty="0"/>
              <a:t>uzavřením dohody o mlčenlivosti, ochraně informací a zákazu jejich zneužití</a:t>
            </a:r>
            <a:r>
              <a:rPr lang="cs-CZ" sz="1900" dirty="0"/>
              <a:t>;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cs-CZ" sz="1900" b="1" dirty="0"/>
              <a:t>2) </a:t>
            </a:r>
            <a:r>
              <a:rPr lang="cs-CZ" sz="1900" i="1" dirty="0"/>
              <a:t>písm. </a:t>
            </a:r>
            <a:r>
              <a:rPr lang="cs-CZ" sz="1900" b="1" i="1" dirty="0"/>
              <a:t>a</a:t>
            </a:r>
            <a:r>
              <a:rPr lang="cs-CZ" sz="1900" b="1" dirty="0"/>
              <a:t>) procesní hledisko informace k nabídkové ceně, jakožto údaji z nabídky </a:t>
            </a:r>
            <a:r>
              <a:rPr lang="cs-CZ" sz="1900" dirty="0"/>
              <a:t>(</a:t>
            </a:r>
            <a:r>
              <a:rPr lang="cs-CZ" sz="1900" i="1" dirty="0"/>
              <a:t>riziko vzájemné domluvy mezi dodavateli</a:t>
            </a:r>
            <a:r>
              <a:rPr lang="cs-CZ" sz="1900" dirty="0"/>
              <a:t>); příp. </a:t>
            </a:r>
            <a:r>
              <a:rPr lang="cs-CZ" sz="1900" i="1" dirty="0"/>
              <a:t>střet zájmů dle § </a:t>
            </a:r>
            <a:r>
              <a:rPr lang="cs-CZ" sz="1900" b="1" i="1" dirty="0"/>
              <a:t>44</a:t>
            </a:r>
            <a:r>
              <a:rPr lang="cs-CZ" sz="1900" dirty="0"/>
              <a:t> ZZVZ;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cs-CZ" sz="1900" b="1" dirty="0"/>
              <a:t>3) </a:t>
            </a:r>
            <a:r>
              <a:rPr lang="cs-CZ" sz="1900" i="1" dirty="0"/>
              <a:t>písm. </a:t>
            </a:r>
            <a:r>
              <a:rPr lang="cs-CZ" sz="1900" b="1" i="1" dirty="0"/>
              <a:t>b) důvěrnost obsahu podaných nabídek </a:t>
            </a:r>
            <a:r>
              <a:rPr lang="cs-CZ" sz="1900" b="1" i="1" u="sng" dirty="0"/>
              <a:t>podle zákona o veřejných zakázkách</a:t>
            </a:r>
            <a:r>
              <a:rPr lang="cs-CZ" sz="1900" b="1" i="1" dirty="0"/>
              <a:t> </a:t>
            </a:r>
            <a:r>
              <a:rPr lang="cs-CZ" sz="1900" i="1" dirty="0"/>
              <a:t>platí pouze v průběhu zadávacího řízení;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cs-CZ" sz="1900" b="1" dirty="0"/>
              <a:t>4)</a:t>
            </a:r>
            <a:r>
              <a:rPr lang="cs-CZ" sz="1900" dirty="0"/>
              <a:t> uveřejněním informací z nabídky lze porušit právo dodavatele na ochranu obchodního tajemství.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cs-CZ" sz="1900" dirty="0"/>
              <a:t>(</a:t>
            </a:r>
            <a:r>
              <a:rPr lang="cs-CZ" sz="1900" i="1" dirty="0"/>
              <a:t>musí být „dost výrazně“ naplněny konkrétní znaky obchodního tajemství podle zákona č. 89/2012 Sb.</a:t>
            </a:r>
            <a:r>
              <a:rPr lang="cs-CZ" sz="1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416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79" y="1916832"/>
            <a:ext cx="11055019" cy="4392488"/>
          </a:xfrm>
        </p:spPr>
        <p:txBody>
          <a:bodyPr>
            <a:normAutofit/>
          </a:bodyPr>
          <a:lstStyle/>
          <a:p>
            <a:r>
              <a:rPr lang="cs-CZ" sz="2000" b="1" i="1" dirty="0">
                <a:latin typeface="+mj-lt"/>
              </a:rPr>
              <a:t>Viz například rozhodnutí S0816/2015/VZ-01817/2016/521/</a:t>
            </a:r>
            <a:r>
              <a:rPr lang="cs-CZ" sz="2000" b="1" i="1" dirty="0" err="1">
                <a:latin typeface="+mj-lt"/>
              </a:rPr>
              <a:t>MŽi</a:t>
            </a:r>
            <a:r>
              <a:rPr lang="cs-CZ" sz="2000" b="1" i="1" dirty="0">
                <a:latin typeface="+mj-lt"/>
              </a:rPr>
              <a:t> ve vztahu k transparentnosti a kontrole vynakládání veřejných prostředků.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Obchodně právní ochrana informací dle § 218 </a:t>
            </a:r>
            <a:endParaRPr lang="cs-CZ" sz="2400" dirty="0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27380" y="2632048"/>
            <a:ext cx="11055019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>
                <a:solidFill>
                  <a:srgbClr val="000000"/>
                </a:solidFill>
              </a:rPr>
              <a:t>čl. </a:t>
            </a:r>
            <a:r>
              <a:rPr lang="cs-CZ" b="1" dirty="0">
                <a:solidFill>
                  <a:srgbClr val="000000"/>
                </a:solidFill>
              </a:rPr>
              <a:t>46</a:t>
            </a:r>
            <a:r>
              <a:rPr lang="cs-CZ" dirty="0">
                <a:solidFill>
                  <a:srgbClr val="000000"/>
                </a:solidFill>
              </a:rPr>
              <a:t> : </a:t>
            </a:r>
            <a:r>
              <a:rPr lang="cs-CZ" b="1" dirty="0">
                <a:solidFill>
                  <a:srgbClr val="000000"/>
                </a:solidFill>
              </a:rPr>
              <a:t>Textovou část zadávací dokumentace tvoří části dokumentace obsahující písemný text</a:t>
            </a:r>
            <a:r>
              <a:rPr lang="cs-CZ" dirty="0">
                <a:solidFill>
                  <a:srgbClr val="000000"/>
                </a:solidFill>
              </a:rPr>
              <a:t>, který (</a:t>
            </a:r>
            <a:r>
              <a:rPr lang="cs-CZ" i="1" dirty="0">
                <a:solidFill>
                  <a:srgbClr val="000000"/>
                </a:solidFill>
              </a:rPr>
              <a:t>bez grafického znázornění</a:t>
            </a:r>
            <a:r>
              <a:rPr lang="cs-CZ" dirty="0">
                <a:solidFill>
                  <a:srgbClr val="000000"/>
                </a:solidFill>
              </a:rPr>
              <a:t>) vyjadřuje obsah sdělení;</a:t>
            </a:r>
          </a:p>
          <a:p>
            <a:pPr>
              <a:spcAft>
                <a:spcPts val="300"/>
              </a:spcAft>
            </a:pPr>
            <a:r>
              <a:rPr lang="cs-CZ" dirty="0">
                <a:solidFill>
                  <a:srgbClr val="000000"/>
                </a:solidFill>
              </a:rPr>
              <a:t>čl. </a:t>
            </a:r>
            <a:r>
              <a:rPr lang="cs-CZ" b="1" dirty="0">
                <a:solidFill>
                  <a:srgbClr val="000000"/>
                </a:solidFill>
              </a:rPr>
              <a:t>58</a:t>
            </a:r>
            <a:r>
              <a:rPr lang="cs-CZ" dirty="0">
                <a:solidFill>
                  <a:srgbClr val="000000"/>
                </a:solidFill>
              </a:rPr>
              <a:t> : </a:t>
            </a:r>
            <a:r>
              <a:rPr lang="cs-CZ" b="1" dirty="0">
                <a:solidFill>
                  <a:srgbClr val="000000"/>
                </a:solidFill>
              </a:rPr>
              <a:t>Ocenění jednotlivých položek výkazu výměr považuje vybraný uchazeč za předmět obchodního tajemství podle § 504 zákona č. 89/2012 Sb.</a:t>
            </a:r>
            <a:r>
              <a:rPr lang="cs-CZ" dirty="0">
                <a:solidFill>
                  <a:srgbClr val="000000"/>
                </a:solidFill>
              </a:rPr>
              <a:t>, občanského zákoníku (dále jen „</a:t>
            </a:r>
            <a:r>
              <a:rPr lang="cs-CZ" b="1" dirty="0">
                <a:solidFill>
                  <a:srgbClr val="000000"/>
                </a:solidFill>
              </a:rPr>
              <a:t>občanský zákoník</a:t>
            </a:r>
            <a:r>
              <a:rPr lang="cs-CZ" dirty="0">
                <a:solidFill>
                  <a:srgbClr val="000000"/>
                </a:solidFill>
              </a:rPr>
              <a:t>“), neboť se jedná „</a:t>
            </a:r>
            <a:r>
              <a:rPr lang="cs-CZ" i="1" dirty="0">
                <a:solidFill>
                  <a:srgbClr val="000000"/>
                </a:solidFill>
              </a:rPr>
              <a:t>o konkurenčně významné, určitelné, ocenitelné a v příslušných obchodních kruzích běžně nedostupné skutečnosti, které souvisejí s obchodním závodem (...) </a:t>
            </a:r>
            <a:r>
              <a:rPr lang="cs-CZ" b="1" i="1" dirty="0">
                <a:solidFill>
                  <a:srgbClr val="000000"/>
                </a:solidFill>
              </a:rPr>
              <a:t>a jejichž vlastník ve smyslu § 504 občanského zákoníku zajišťuje ve svém zájmu odpovídajícím způsobem jejich utajení</a:t>
            </a:r>
            <a:r>
              <a:rPr lang="cs-CZ" i="1" dirty="0">
                <a:solidFill>
                  <a:srgbClr val="000000"/>
                </a:solidFill>
              </a:rPr>
              <a:t>.</a:t>
            </a:r>
            <a:r>
              <a:rPr lang="cs-CZ" dirty="0">
                <a:solidFill>
                  <a:srgbClr val="000000"/>
                </a:solidFill>
              </a:rPr>
              <a:t>“</a:t>
            </a:r>
          </a:p>
          <a:p>
            <a:pPr>
              <a:spcAft>
                <a:spcPts val="300"/>
              </a:spcAft>
            </a:pPr>
            <a:r>
              <a:rPr lang="cs-CZ" b="1" u="sng" dirty="0"/>
              <a:t>Jurčík, R. </a:t>
            </a:r>
            <a:r>
              <a:rPr lang="cs-CZ" b="1" i="1" u="sng" dirty="0"/>
              <a:t>Zákon o veřejných zakázkách. Komentář</a:t>
            </a:r>
            <a:r>
              <a:rPr lang="cs-CZ" b="1" u="sng" dirty="0"/>
              <a:t>. 3. vydání. Praha: C. H. Beck, 2012, s. 761</a:t>
            </a:r>
            <a:r>
              <a:rPr lang="cs-CZ" dirty="0"/>
              <a:t>:</a:t>
            </a:r>
          </a:p>
          <a:p>
            <a:pPr>
              <a:spcAft>
                <a:spcPts val="300"/>
              </a:spcAft>
            </a:pPr>
            <a:r>
              <a:rPr lang="cs-CZ" i="1" dirty="0"/>
              <a:t>„Veřejný zadavatel neuveřejní informace, u kterých to vyžaduje ochrana informací a údajů podle zvláštních právních předpisů. Jde např. o ochranu obchodního tajemství (tedy by se nemusely publikovat dílčí kalkulace ceny, ale jenom cena celková), apod. V takovém případě musí mít veřejný zadavatel písemně dokladovatelné, že nepublikované části smlouvy vítězný dodavatel považuje za předmět obchodního tajemství a rovněž objektivně jde o obchodní tajemství.“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74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Uveřejňování informací o veřejných zakázkách (VZ)</a:t>
            </a: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527050" y="1916113"/>
            <a:ext cx="11055350" cy="4392612"/>
          </a:xfrm>
        </p:spPr>
        <p:txBody>
          <a:bodyPr>
            <a:noAutofit/>
          </a:bodyPr>
          <a:lstStyle/>
          <a:p>
            <a:pPr>
              <a:spcAft>
                <a:spcPts val="350"/>
              </a:spcAft>
            </a:pPr>
            <a:r>
              <a:rPr lang="cs-CZ" sz="2000" dirty="0"/>
              <a:t>(</a:t>
            </a:r>
            <a:r>
              <a:rPr lang="cs-CZ" sz="2000" b="1" dirty="0"/>
              <a:t>i</a:t>
            </a:r>
            <a:r>
              <a:rPr lang="cs-CZ" sz="2000" dirty="0"/>
              <a:t>) </a:t>
            </a:r>
            <a:r>
              <a:rPr lang="cs-CZ" sz="2000" b="1" dirty="0"/>
              <a:t>Formuláře k uveřejnění oznámení </a:t>
            </a:r>
            <a:r>
              <a:rPr lang="cs-CZ" sz="2000" dirty="0"/>
              <a:t>dle ZZVZ zpracovává Věstník veřejných zakázek (</a:t>
            </a:r>
            <a:r>
              <a:rPr lang="cs-CZ" sz="2000" b="1" dirty="0"/>
              <a:t>VVZ</a:t>
            </a:r>
            <a:r>
              <a:rPr lang="cs-CZ" sz="2000" dirty="0"/>
              <a:t>)</a:t>
            </a:r>
            <a:endParaRPr lang="cs-CZ" sz="2000" b="1" dirty="0"/>
          </a:p>
          <a:p>
            <a:pPr>
              <a:spcAft>
                <a:spcPts val="350"/>
              </a:spcAft>
            </a:pPr>
            <a:r>
              <a:rPr lang="cs-CZ" sz="2000" u="sng" dirty="0"/>
              <a:t>Zákon č. </a:t>
            </a:r>
            <a:r>
              <a:rPr lang="cs-CZ" sz="2000" b="1" u="sng" dirty="0"/>
              <a:t>134/2016 </a:t>
            </a:r>
            <a:r>
              <a:rPr lang="cs-CZ" sz="2000" u="sng" dirty="0"/>
              <a:t>Sb.,</a:t>
            </a:r>
            <a:r>
              <a:rPr lang="cs-CZ" sz="2000" dirty="0"/>
              <a:t> o zadávání veřejných zakázek a odpovídající postupy odeslání (</a:t>
            </a:r>
            <a:r>
              <a:rPr lang="cs-CZ" sz="2000" b="1" dirty="0"/>
              <a:t>ZZVZ</a:t>
            </a:r>
            <a:r>
              <a:rPr lang="cs-CZ" sz="2000" dirty="0"/>
              <a:t>)</a:t>
            </a:r>
          </a:p>
          <a:p>
            <a:pPr>
              <a:spcAft>
                <a:spcPts val="350"/>
              </a:spcAft>
            </a:pPr>
            <a:r>
              <a:rPr lang="cs-CZ" sz="2000" u="sng" dirty="0"/>
              <a:t>Vyhláška č. </a:t>
            </a:r>
            <a:r>
              <a:rPr lang="cs-CZ" sz="2000" b="1" u="sng" dirty="0"/>
              <a:t>168/2016</a:t>
            </a:r>
            <a:r>
              <a:rPr lang="cs-CZ" sz="2000" u="sng" dirty="0"/>
              <a:t> Sb.,</a:t>
            </a:r>
            <a:r>
              <a:rPr lang="cs-CZ" sz="2000" dirty="0"/>
              <a:t> o uveřejňování formulářů pro účely zákona o zadávání veřejných zakázek a náležitostech profilu zadavatele (</a:t>
            </a:r>
            <a:r>
              <a:rPr lang="cs-CZ" sz="2000" b="1" dirty="0"/>
              <a:t>PZ</a:t>
            </a:r>
            <a:r>
              <a:rPr lang="cs-CZ" sz="2000" dirty="0"/>
              <a:t>)</a:t>
            </a:r>
          </a:p>
          <a:p>
            <a:pPr>
              <a:spcAft>
                <a:spcPts val="350"/>
              </a:spcAft>
            </a:pPr>
            <a:r>
              <a:rPr lang="cs-CZ" sz="2000" dirty="0"/>
              <a:t>	Věstník veřejných zakázek (</a:t>
            </a:r>
            <a:r>
              <a:rPr lang="cs-CZ" sz="2000" b="1" dirty="0"/>
              <a:t>VVZ</a:t>
            </a:r>
            <a:r>
              <a:rPr lang="cs-CZ" sz="2000" dirty="0"/>
              <a:t>) </a:t>
            </a:r>
            <a:r>
              <a:rPr lang="cs-CZ" sz="2000" dirty="0">
                <a:hlinkClick r:id="rId2"/>
              </a:rPr>
              <a:t>https://www.vestnikverejnychzakazek.cz/</a:t>
            </a:r>
            <a:endParaRPr lang="cs-CZ" sz="2000" dirty="0"/>
          </a:p>
          <a:p>
            <a:pPr>
              <a:spcAft>
                <a:spcPts val="350"/>
              </a:spcAft>
            </a:pPr>
            <a:r>
              <a:rPr lang="cs-CZ" sz="2000" dirty="0"/>
              <a:t>(</a:t>
            </a:r>
            <a:r>
              <a:rPr lang="cs-CZ" sz="2000" b="1" dirty="0"/>
              <a:t>ii</a:t>
            </a:r>
            <a:r>
              <a:rPr lang="cs-CZ" sz="2000" dirty="0"/>
              <a:t>) </a:t>
            </a:r>
            <a:r>
              <a:rPr lang="cs-CZ" sz="2000" b="1" dirty="0"/>
              <a:t>Informace k zadávacím řízením </a:t>
            </a:r>
            <a:r>
              <a:rPr lang="cs-CZ" sz="2000" dirty="0"/>
              <a:t>uveřejňované prostřednictvím elektronického nástroje </a:t>
            </a:r>
            <a:r>
              <a:rPr lang="cs-CZ" sz="2000" b="1" dirty="0"/>
              <a:t>(EN)</a:t>
            </a:r>
          </a:p>
          <a:p>
            <a:pPr>
              <a:spcAft>
                <a:spcPts val="350"/>
              </a:spcAft>
            </a:pPr>
            <a:r>
              <a:rPr lang="cs-CZ" sz="2000" u="sng" dirty="0"/>
              <a:t>Zákon č. </a:t>
            </a:r>
            <a:r>
              <a:rPr lang="cs-CZ" sz="2000" b="1" u="sng" dirty="0"/>
              <a:t>134/2016 </a:t>
            </a:r>
            <a:r>
              <a:rPr lang="cs-CZ" sz="2000" u="sng" dirty="0"/>
              <a:t>Sb.,</a:t>
            </a:r>
            <a:r>
              <a:rPr lang="cs-CZ" sz="2000" dirty="0"/>
              <a:t> o zadávání veřejných zakázek a odpovídající postupy zveřejnění (§ </a:t>
            </a:r>
            <a:r>
              <a:rPr lang="cs-CZ" sz="2000" b="1" dirty="0"/>
              <a:t>213</a:t>
            </a:r>
            <a:r>
              <a:rPr lang="cs-CZ" sz="2000" dirty="0"/>
              <a:t>)</a:t>
            </a:r>
          </a:p>
          <a:p>
            <a:pPr>
              <a:spcAft>
                <a:spcPts val="350"/>
              </a:spcAft>
            </a:pPr>
            <a:r>
              <a:rPr lang="cs-CZ" sz="2000" u="sng" dirty="0"/>
              <a:t>Vyhláška č. </a:t>
            </a:r>
            <a:r>
              <a:rPr lang="cs-CZ" sz="2000" b="1" u="sng" dirty="0"/>
              <a:t>260/2016</a:t>
            </a:r>
            <a:r>
              <a:rPr lang="cs-CZ" sz="2000" u="sng" dirty="0"/>
              <a:t> Sb.,</a:t>
            </a:r>
            <a:r>
              <a:rPr lang="cs-CZ" sz="2000" dirty="0"/>
              <a:t> o stanovení podrobnějších podmínek týkajících se elektronických nástrojů, elektronických úkonů při zadávání veřejných zakázek a certifikátu shody</a:t>
            </a:r>
          </a:p>
          <a:p>
            <a:pPr>
              <a:spcAft>
                <a:spcPts val="350"/>
              </a:spcAft>
            </a:pPr>
            <a:r>
              <a:rPr lang="cs-CZ" sz="2000" dirty="0"/>
              <a:t>	Národní el. nástroj (</a:t>
            </a:r>
            <a:r>
              <a:rPr lang="cs-CZ" sz="2000" b="1" dirty="0"/>
              <a:t>NEN</a:t>
            </a:r>
            <a:r>
              <a:rPr lang="cs-CZ" sz="2000" dirty="0"/>
              <a:t>) </a:t>
            </a:r>
            <a:r>
              <a:rPr lang="cs-CZ" sz="2000" dirty="0">
                <a:hlinkClick r:id="rId3"/>
              </a:rPr>
              <a:t>https://nen.nipez.cz/</a:t>
            </a:r>
            <a:r>
              <a:rPr lang="cs-CZ" sz="2000" dirty="0"/>
              <a:t>; individuální elektronické nástroje (</a:t>
            </a:r>
            <a:r>
              <a:rPr lang="cs-CZ" sz="2000" b="1" dirty="0"/>
              <a:t>IEN</a:t>
            </a:r>
            <a:r>
              <a:rPr lang="cs-CZ" sz="2000" dirty="0"/>
              <a:t>)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928598" y="3707736"/>
            <a:ext cx="418572" cy="2700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928598" y="5946796"/>
            <a:ext cx="418572" cy="2700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747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412410"/>
            <a:ext cx="11055019" cy="504056"/>
          </a:xfrm>
        </p:spPr>
        <p:txBody>
          <a:bodyPr/>
          <a:lstStyle/>
          <a:p>
            <a:r>
              <a:rPr lang="pl-PL" sz="2400" dirty="0"/>
              <a:t>Vysvětlení zadávací dokumentace</a:t>
            </a:r>
            <a:endParaRPr lang="cs-CZ" sz="2400" dirty="0">
              <a:latin typeface="+mj-lt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9" y="1894188"/>
            <a:ext cx="11352739" cy="2903353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8231052" y="1894188"/>
            <a:ext cx="3649066" cy="369332"/>
          </a:xfrm>
          <a:prstGeom prst="rect">
            <a:avLst/>
          </a:prstGeom>
          <a:ln w="31750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vysvětlení do 3 pracovních dnů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0" y="5644001"/>
            <a:ext cx="11210925" cy="847725"/>
          </a:xfrm>
          <a:prstGeom prst="rect">
            <a:avLst/>
          </a:prstGeom>
        </p:spPr>
      </p:pic>
      <p:sp>
        <p:nvSpPr>
          <p:cNvPr id="20" name="Šipka doprava 19"/>
          <p:cNvSpPr/>
          <p:nvPr/>
        </p:nvSpPr>
        <p:spPr>
          <a:xfrm rot="5400000">
            <a:off x="10618314" y="5015540"/>
            <a:ext cx="735914" cy="41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9" y="4826167"/>
            <a:ext cx="6595695" cy="79283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2" name="Šipka doprava 11"/>
          <p:cNvSpPr/>
          <p:nvPr/>
        </p:nvSpPr>
        <p:spPr>
          <a:xfrm rot="11407255">
            <a:off x="2455902" y="4868857"/>
            <a:ext cx="848761" cy="41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539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412410"/>
            <a:ext cx="11055019" cy="504056"/>
          </a:xfrm>
        </p:spPr>
        <p:txBody>
          <a:bodyPr/>
          <a:lstStyle/>
          <a:p>
            <a:r>
              <a:rPr lang="pl-PL" sz="2400" dirty="0"/>
              <a:t>Žádost o vysvětlení, popř. změna / doplnění zadávací dokumentace</a:t>
            </a:r>
            <a:endParaRPr lang="cs-CZ" sz="2400" dirty="0"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9" y="1823580"/>
            <a:ext cx="5336706" cy="641497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0" name="Šipka doprava 9"/>
          <p:cNvSpPr/>
          <p:nvPr/>
        </p:nvSpPr>
        <p:spPr>
          <a:xfrm rot="10800000">
            <a:off x="2120539" y="1810081"/>
            <a:ext cx="1447002" cy="212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99391" y="2653494"/>
            <a:ext cx="5336707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b="1" u="sng" dirty="0"/>
              <a:t>§ 98 odst. 1 </a:t>
            </a:r>
            <a:r>
              <a:rPr lang="cs-CZ" u="sng" dirty="0"/>
              <a:t>Z.:</a:t>
            </a:r>
            <a:r>
              <a:rPr lang="cs-CZ" dirty="0"/>
              <a:t> může zadávací dokumentaci vysvětlit, pokud takové vysvětlení, případně související dokumenty, uveřejní na profilu zadavatele, podle písm. a) </a:t>
            </a:r>
            <a:r>
              <a:rPr lang="cs-CZ" u="sng" dirty="0"/>
              <a:t>nejméně </a:t>
            </a:r>
            <a:r>
              <a:rPr lang="cs-CZ" b="1" u="sng" dirty="0"/>
              <a:t>5 pracovních dnů před (</a:t>
            </a:r>
            <a:r>
              <a:rPr lang="cs-CZ" b="1" u="sng" strike="sngStrike" dirty="0"/>
              <a:t>dnem</a:t>
            </a:r>
            <a:r>
              <a:rPr lang="cs-CZ" b="1" u="sng" dirty="0"/>
              <a:t>) uplynutím lhůty</a:t>
            </a:r>
            <a:r>
              <a:rPr lang="cs-CZ" dirty="0"/>
              <a:t> pro podání žádostí o účast, předběžných nabídek nebo nabídek.</a:t>
            </a:r>
          </a:p>
          <a:p>
            <a:pPr>
              <a:spcAft>
                <a:spcPts val="1000"/>
              </a:spcAft>
            </a:pPr>
            <a:r>
              <a:rPr lang="cs-CZ" b="1" u="sng" dirty="0"/>
              <a:t>§ 98 odst. 3</a:t>
            </a:r>
            <a:r>
              <a:rPr lang="cs-CZ" u="sng" dirty="0"/>
              <a:t> Z.:</a:t>
            </a:r>
            <a:r>
              <a:rPr lang="cs-CZ" dirty="0"/>
              <a:t> není povinen vysvětlení poskytnout, pokud není žádost o vysvětlení doručena včas, </a:t>
            </a:r>
            <a:r>
              <a:rPr lang="cs-CZ" u="sng" dirty="0"/>
              <a:t>alespoň </a:t>
            </a:r>
            <a:r>
              <a:rPr lang="cs-CZ" b="1" u="sng" dirty="0"/>
              <a:t>3 pracovní dny před (</a:t>
            </a:r>
            <a:r>
              <a:rPr lang="cs-CZ" b="1" u="sng" strike="sngStrike" dirty="0"/>
              <a:t>dnem</a:t>
            </a:r>
            <a:r>
              <a:rPr lang="cs-CZ" b="1" u="sng" dirty="0"/>
              <a:t>) uplynutím lhůt</a:t>
            </a:r>
            <a:r>
              <a:rPr lang="cs-CZ" u="sng" dirty="0"/>
              <a:t> podle odsta</a:t>
            </a:r>
            <a:r>
              <a:rPr lang="cs-CZ" dirty="0"/>
              <a:t>vce 1.</a:t>
            </a:r>
          </a:p>
          <a:p>
            <a:pPr>
              <a:spcAft>
                <a:spcPts val="1000"/>
              </a:spcAft>
            </a:pPr>
            <a:r>
              <a:rPr lang="cs-CZ" dirty="0"/>
              <a:t>(!!) </a:t>
            </a:r>
            <a:r>
              <a:rPr lang="cs-CZ" i="1" dirty="0"/>
              <a:t>Pozor, nevztahuje se na svátky a dny pracovního klidu</a:t>
            </a:r>
            <a:r>
              <a:rPr lang="cs-CZ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9049982" y="1823580"/>
            <a:ext cx="2687217" cy="2585323"/>
          </a:xfrm>
          <a:prstGeom prst="rect">
            <a:avLst/>
          </a:prstGeom>
          <a:ln w="3492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/>
              <a:t>Datum podání žádosti ke dni 15. 4. 2019 </a:t>
            </a:r>
            <a:r>
              <a:rPr lang="cs-CZ" dirty="0"/>
              <a:t>odpovídá požadavku ZZVZ na podání:</a:t>
            </a:r>
          </a:p>
          <a:p>
            <a:r>
              <a:rPr lang="cs-CZ" b="1" dirty="0"/>
              <a:t>3 pracovní dny (+)</a:t>
            </a:r>
          </a:p>
          <a:p>
            <a:r>
              <a:rPr lang="cs-CZ" b="1" dirty="0"/>
              <a:t>5 pracovní dnů</a:t>
            </a:r>
          </a:p>
          <a:p>
            <a:r>
              <a:rPr lang="cs-CZ" dirty="0"/>
              <a:t>stanovené lhůty pro podání nabídek na dne </a:t>
            </a:r>
            <a:r>
              <a:rPr lang="cs-CZ" b="1" dirty="0"/>
              <a:t>29. 4. 2019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890" y="1823580"/>
            <a:ext cx="2876300" cy="258532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054890" y="4415244"/>
            <a:ext cx="5718316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b="1" dirty="0"/>
              <a:t>Musí se lhůta počítat od rozhodného dne zpětně</a:t>
            </a:r>
            <a:r>
              <a:rPr lang="cs-CZ" dirty="0"/>
              <a:t>:</a:t>
            </a:r>
          </a:p>
          <a:p>
            <a:pPr>
              <a:spcAft>
                <a:spcPts val="500"/>
              </a:spcAft>
            </a:pPr>
            <a:r>
              <a:rPr lang="cs-CZ" dirty="0"/>
              <a:t>(</a:t>
            </a:r>
            <a:r>
              <a:rPr lang="cs-CZ" i="1" dirty="0"/>
              <a:t>rozhodným dnem pro počítání lhůty je tedy uvedený den podání nabídek – daný konkrétním termínem</a:t>
            </a:r>
            <a:r>
              <a:rPr lang="cs-CZ" dirty="0"/>
              <a:t>)</a:t>
            </a:r>
          </a:p>
          <a:p>
            <a:pPr>
              <a:spcAft>
                <a:spcPts val="500"/>
              </a:spcAft>
            </a:pPr>
            <a:r>
              <a:rPr lang="cs-CZ" dirty="0"/>
              <a:t>Jedná se o zpětné počítání lhůty, neuplatní se § </a:t>
            </a:r>
            <a:r>
              <a:rPr lang="cs-CZ" b="1" dirty="0"/>
              <a:t>605</a:t>
            </a:r>
            <a:r>
              <a:rPr lang="cs-CZ" dirty="0"/>
              <a:t> zák. č. </a:t>
            </a:r>
            <a:r>
              <a:rPr lang="cs-CZ" b="1" dirty="0"/>
              <a:t>89/2012</a:t>
            </a:r>
            <a:r>
              <a:rPr lang="cs-CZ" dirty="0"/>
              <a:t> Sb. (</a:t>
            </a:r>
            <a:r>
              <a:rPr lang="cs-CZ" i="1" dirty="0"/>
              <a:t>viz </a:t>
            </a:r>
            <a:r>
              <a:rPr lang="cs-CZ" b="1" i="1" dirty="0"/>
              <a:t>29 Odo 783/2003</a:t>
            </a:r>
            <a:r>
              <a:rPr lang="cs-CZ" dirty="0"/>
              <a:t>)</a:t>
            </a:r>
          </a:p>
          <a:p>
            <a:pPr>
              <a:spcAft>
                <a:spcPts val="500"/>
              </a:spcAft>
            </a:pPr>
            <a:r>
              <a:rPr lang="cs-CZ" dirty="0"/>
              <a:t>Rozhodnou událostí pro její počítání je právě den jak určuje ZZVZ (</a:t>
            </a:r>
            <a:r>
              <a:rPr lang="cs-CZ" i="1" dirty="0"/>
              <a:t>speciální úprava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25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Změna / doplnění zadávací dokumentace dle § 99</a:t>
            </a:r>
            <a:endParaRPr lang="cs-CZ" sz="2400" dirty="0">
              <a:latin typeface="+mj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1" y="2349884"/>
            <a:ext cx="6301441" cy="6696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1" y="3683451"/>
            <a:ext cx="6277629" cy="161400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27381" y="1879466"/>
            <a:ext cx="5211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/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Lhůty: Oznámení o zahájení zadávacího řízení</a:t>
            </a:r>
            <a:endParaRPr lang="cs-CZ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27381" y="3214755"/>
            <a:ext cx="6147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Oprava - Oznámení změn nebo dodatečných informací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6930422" y="1966603"/>
            <a:ext cx="5109178" cy="353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i="1" dirty="0"/>
              <a:t>Při změně nutno postupovat souladně k § </a:t>
            </a:r>
            <a:r>
              <a:rPr lang="cs-CZ" b="1" i="1" dirty="0"/>
              <a:t>212 odst. 8</a:t>
            </a:r>
            <a:r>
              <a:rPr lang="cs-CZ" i="1" dirty="0"/>
              <a:t>, tzn. ve formuláři VVZ </a:t>
            </a:r>
            <a:r>
              <a:rPr lang="cs-CZ" b="1" i="1" dirty="0"/>
              <a:t>nesmí být uveřejněny </a:t>
            </a:r>
            <a:r>
              <a:rPr lang="cs-CZ" i="1" dirty="0"/>
              <a:t>jakékoliv údaje odlišné od údajů, které jsou obsaženy ve formulářích odeslaných k uveřejnění v TED (</a:t>
            </a:r>
            <a:r>
              <a:rPr lang="cs-CZ" i="1" u="sng" dirty="0">
                <a:solidFill>
                  <a:srgbClr val="00B050"/>
                </a:solidFill>
              </a:rPr>
              <a:t>Je-li v textu uvedeno TED, je tím myšlen Úřední věstník EU</a:t>
            </a:r>
            <a:r>
              <a:rPr lang="cs-CZ" i="1" dirty="0"/>
              <a:t>), </a:t>
            </a:r>
            <a:r>
              <a:rPr lang="cs-CZ" b="1" i="1" dirty="0"/>
              <a:t>nebo uveřejněných na profilu zadavatele</a:t>
            </a:r>
            <a:r>
              <a:rPr lang="cs-CZ" i="1" dirty="0"/>
              <a:t> !!!</a:t>
            </a:r>
          </a:p>
          <a:p>
            <a:pPr>
              <a:lnSpc>
                <a:spcPct val="114000"/>
              </a:lnSpc>
            </a:pPr>
            <a:r>
              <a:rPr lang="cs-CZ" i="1" dirty="0"/>
              <a:t>=&gt; Nutno použít opravný formulář a stejným postupem zveřejnit / oznámit dodavatelům změnu nebo doplnění také na profilu (NEN); analogicky ke způsobu uveřejnění ZP.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27381" y="5492692"/>
            <a:ext cx="11512219" cy="1039708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i="1" dirty="0"/>
              <a:t>Částečná doba prodloužení lhůty (necelých 30 dní)</a:t>
            </a:r>
            <a:r>
              <a:rPr lang="cs-CZ" i="1" dirty="0"/>
              <a:t> znamená, že byla např. poskytnuta na základě změny nebo doplnění k úpravě cenové nabídky, popř. nabídky samotné </a:t>
            </a:r>
            <a:r>
              <a:rPr lang="cs-CZ" b="1" i="1" dirty="0"/>
              <a:t>(kalkulace nabídkové ceny)</a:t>
            </a:r>
            <a:r>
              <a:rPr lang="cs-CZ" i="1" dirty="0"/>
              <a:t>, přičemž taková změna neměla vliv na rozšíření možného okruhu účastníků a jejich schopnosti účastnit se zadávacího řízení.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196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Změna / doplnění zadávací dokumentace dle § 99</a:t>
            </a:r>
            <a:endParaRPr lang="cs-CZ" sz="2400" dirty="0">
              <a:latin typeface="+mj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1" y="2349884"/>
            <a:ext cx="6301441" cy="6696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1" y="3683451"/>
            <a:ext cx="6277629" cy="161400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27381" y="1879466"/>
            <a:ext cx="5211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/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Lhůty: Oznámení o zahájení zadávacího řízení</a:t>
            </a:r>
            <a:endParaRPr lang="cs-CZ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27381" y="3214755"/>
            <a:ext cx="6147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Oprava - Oznámení změn nebo dodatečných informací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6930422" y="1966603"/>
            <a:ext cx="5109178" cy="353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i="1" dirty="0"/>
              <a:t>Při změně nutno postupovat souladně k § </a:t>
            </a:r>
            <a:r>
              <a:rPr lang="cs-CZ" b="1" i="1" dirty="0"/>
              <a:t>212 odst. 8</a:t>
            </a:r>
            <a:r>
              <a:rPr lang="cs-CZ" i="1" dirty="0"/>
              <a:t>, tzn. ve formuláři VVZ (národní) nesmí být uveřejněny jakékoliv údaje odlišné od údajů, které jsou obsaženy ve formulářích odeslaných k uveřejnění v TED (</a:t>
            </a:r>
            <a:r>
              <a:rPr lang="cs-CZ" i="1" u="sng" dirty="0">
                <a:solidFill>
                  <a:srgbClr val="00B050"/>
                </a:solidFill>
              </a:rPr>
              <a:t>Je-li v textu uvedeno TED, je tím myšlen Úřední věstník EU</a:t>
            </a:r>
            <a:r>
              <a:rPr lang="cs-CZ" i="1" dirty="0"/>
              <a:t>), </a:t>
            </a:r>
            <a:r>
              <a:rPr lang="cs-CZ" b="1" i="1" dirty="0"/>
              <a:t>nebo uveřejněných na profilu zadavatele</a:t>
            </a:r>
            <a:r>
              <a:rPr lang="cs-CZ" i="1" dirty="0"/>
              <a:t> </a:t>
            </a:r>
            <a:r>
              <a:rPr lang="cs-CZ" b="1" i="1" dirty="0"/>
              <a:t>!!!</a:t>
            </a:r>
          </a:p>
          <a:p>
            <a:pPr>
              <a:lnSpc>
                <a:spcPct val="114000"/>
              </a:lnSpc>
            </a:pPr>
            <a:r>
              <a:rPr lang="cs-CZ" b="1" i="1" dirty="0"/>
              <a:t>=&gt;</a:t>
            </a:r>
            <a:r>
              <a:rPr lang="cs-CZ" i="1" dirty="0"/>
              <a:t> Nutno použít opravný formulář a stejným postupem zveřejnit / poté, kdy je změna zveřejněna na profilu, lze ji doplnit také na profilu (NEN) – dle postupu uveřejnění ZD.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27381" y="5605654"/>
            <a:ext cx="11512219" cy="697563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i="1" dirty="0"/>
              <a:t>Fikce uveřejnění </a:t>
            </a:r>
            <a:r>
              <a:rPr lang="cs-CZ" i="1" dirty="0"/>
              <a:t>pokud nebylo zadavateli či provozovateli VVZ doručeno oznámení o uveřejnění formuláře v Úředním věstníku Evropské unie (</a:t>
            </a:r>
            <a:r>
              <a:rPr lang="cs-CZ" b="1" i="1" dirty="0"/>
              <a:t>TED</a:t>
            </a:r>
            <a:r>
              <a:rPr lang="cs-CZ" i="1" dirty="0"/>
              <a:t>) </a:t>
            </a:r>
            <a:r>
              <a:rPr lang="cs-CZ" b="1" dirty="0"/>
              <a:t>do 48 hodin od doručení potvrzení o přijetí oznámení k uveřejnění.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582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Změna / doplnění zadávací dokumentace dle § 99</a:t>
            </a:r>
            <a:endParaRPr lang="cs-CZ" sz="2400" dirty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932506" y="1827807"/>
            <a:ext cx="5109178" cy="23975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cs-CZ" sz="1900" dirty="0">
                <a:latin typeface="+mj-lt"/>
                <a:cs typeface="Arial" pitchFamily="34" charset="0"/>
              </a:rPr>
              <a:t>Otázka: </a:t>
            </a:r>
            <a:r>
              <a:rPr lang="cs-CZ" sz="1900" i="1" dirty="0">
                <a:latin typeface="+mj-lt"/>
                <a:cs typeface="Arial" pitchFamily="34" charset="0"/>
              </a:rPr>
              <a:t>Jak správně postupovat při </a:t>
            </a:r>
            <a:r>
              <a:rPr lang="cs-CZ" sz="1900" b="1" i="1" dirty="0">
                <a:latin typeface="+mj-lt"/>
                <a:cs typeface="Arial" pitchFamily="34" charset="0"/>
              </a:rPr>
              <a:t>uveřejňování informací při změně zadávací </a:t>
            </a:r>
            <a:r>
              <a:rPr lang="cs-CZ" sz="1900" i="1" dirty="0">
                <a:latin typeface="+mj-lt"/>
                <a:cs typeface="Arial" pitchFamily="34" charset="0"/>
              </a:rPr>
              <a:t>dokumentace, pokud zadavatel prodlužuje lhůtu pro podání nabídek; zda vyčkat na uveřejnění v </a:t>
            </a:r>
            <a:r>
              <a:rPr lang="cs-CZ" sz="1900" i="1" dirty="0" err="1">
                <a:latin typeface="+mj-lt"/>
                <a:cs typeface="Arial" pitchFamily="34" charset="0"/>
              </a:rPr>
              <a:t>TEDu</a:t>
            </a:r>
            <a:r>
              <a:rPr lang="cs-CZ" sz="1900" i="1" dirty="0">
                <a:latin typeface="+mj-lt"/>
                <a:cs typeface="Arial" pitchFamily="34" charset="0"/>
              </a:rPr>
              <a:t>(?) a teprve poté uveřejnit změnu na profilu zadavatele; popř. nestačí odeslání formuláře o změně do </a:t>
            </a:r>
            <a:r>
              <a:rPr lang="cs-CZ" sz="1900" i="1" dirty="0" err="1">
                <a:latin typeface="+mj-lt"/>
                <a:cs typeface="Arial" pitchFamily="34" charset="0"/>
              </a:rPr>
              <a:t>TEDu</a:t>
            </a:r>
            <a:r>
              <a:rPr lang="cs-CZ" sz="1900" dirty="0">
                <a:latin typeface="+mj-lt"/>
                <a:cs typeface="Arial" pitchFamily="34" charset="0"/>
              </a:rPr>
              <a:t>?</a:t>
            </a:r>
          </a:p>
        </p:txBody>
      </p:sp>
      <p:sp>
        <p:nvSpPr>
          <p:cNvPr id="5" name="Obdélník 4"/>
          <p:cNvSpPr/>
          <p:nvPr/>
        </p:nvSpPr>
        <p:spPr>
          <a:xfrm>
            <a:off x="527381" y="4234205"/>
            <a:ext cx="11514303" cy="2623795"/>
          </a:xfrm>
          <a:prstGeom prst="rect">
            <a:avLst/>
          </a:prstGeom>
          <a:ln w="19050" cmpd="sng"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cs-CZ" i="1" dirty="0">
                <a:latin typeface="+mj-lt"/>
                <a:cs typeface="Arial" panose="020B0604020202020204" pitchFamily="34" charset="0"/>
              </a:rPr>
              <a:t>Dle ZZVZ je nutné vyčkat s provedením změny již dříve uveřejněných informací na profilu zadavatele do chvíle, </a:t>
            </a:r>
            <a:r>
              <a:rPr lang="cs-CZ" b="1" i="1" dirty="0">
                <a:latin typeface="+mj-lt"/>
                <a:cs typeface="Arial" panose="020B0604020202020204" pitchFamily="34" charset="0"/>
              </a:rPr>
              <a:t>než je uveřejněna předmětná informace na národní úrovni</a:t>
            </a:r>
            <a:r>
              <a:rPr lang="cs-CZ" i="1" dirty="0">
                <a:latin typeface="+mj-lt"/>
                <a:cs typeface="Arial" panose="020B0604020202020204" pitchFamily="34" charset="0"/>
              </a:rPr>
              <a:t>, ve VVZ; (</a:t>
            </a:r>
            <a:r>
              <a:rPr lang="cs-CZ" b="1" i="1" dirty="0">
                <a:latin typeface="+mj-lt"/>
              </a:rPr>
              <a:t>tzv. fikce uveřejnění po uplynutí 48 hodin</a:t>
            </a:r>
            <a:r>
              <a:rPr lang="cs-CZ" i="1" dirty="0">
                <a:latin typeface="+mj-lt"/>
              </a:rPr>
              <a:t> od doručení potvrzení o přijetí oznámení k uveřejnění v TED je možné formulář uveřejnit ve VVZ, </a:t>
            </a:r>
            <a:r>
              <a:rPr lang="cs-CZ" b="1" i="1" dirty="0">
                <a:latin typeface="+mj-lt"/>
              </a:rPr>
              <a:t>a to i přesto, že nebylo zadavateli či provozovateli VVZ během stanoveného intervalu doručeno oznámení o uveřejnění formuláře v TED</a:t>
            </a:r>
            <a:r>
              <a:rPr lang="cs-CZ" dirty="0">
                <a:latin typeface="+mj-lt"/>
              </a:rPr>
              <a:t>).</a:t>
            </a:r>
            <a:endParaRPr lang="cs-CZ" i="1" dirty="0">
              <a:latin typeface="+mj-lt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cs-CZ" i="1" dirty="0">
                <a:latin typeface="+mj-lt"/>
                <a:cs typeface="Arial" panose="020B0604020202020204" pitchFamily="34" charset="0"/>
              </a:rPr>
              <a:t>Do doby </a:t>
            </a:r>
            <a:r>
              <a:rPr lang="cs-CZ" b="1" i="1" dirty="0">
                <a:latin typeface="+mj-lt"/>
                <a:cs typeface="Arial" panose="020B0604020202020204" pitchFamily="34" charset="0"/>
              </a:rPr>
              <a:t>uveřejnění opravného formuláře F14</a:t>
            </a:r>
            <a:r>
              <a:rPr lang="cs-CZ" i="1" dirty="0">
                <a:latin typeface="+mj-lt"/>
                <a:cs typeface="Arial" panose="020B0604020202020204" pitchFamily="34" charset="0"/>
              </a:rPr>
              <a:t> je možné </a:t>
            </a:r>
            <a:r>
              <a:rPr lang="cs-CZ" b="1" i="1" dirty="0">
                <a:latin typeface="+mj-lt"/>
                <a:cs typeface="Arial" panose="020B0604020202020204" pitchFamily="34" charset="0"/>
              </a:rPr>
              <a:t>upravit informace dostupné k VZ na profilu zadavatele</a:t>
            </a:r>
            <a:r>
              <a:rPr lang="cs-CZ" i="1" dirty="0">
                <a:latin typeface="+mj-lt"/>
                <a:cs typeface="Arial" panose="020B0604020202020204" pitchFamily="34" charset="0"/>
              </a:rPr>
              <a:t> pouze </a:t>
            </a:r>
            <a:r>
              <a:rPr lang="cs-CZ" b="1" i="1" dirty="0">
                <a:latin typeface="+mj-lt"/>
                <a:cs typeface="Arial" panose="020B0604020202020204" pitchFamily="34" charset="0"/>
              </a:rPr>
              <a:t>pokud nebyly zahrnuty v předchozím řádném nebo opravném formuláři</a:t>
            </a:r>
            <a:r>
              <a:rPr lang="cs-CZ" i="1" dirty="0">
                <a:latin typeface="+mj-lt"/>
                <a:cs typeface="Arial" panose="020B0604020202020204" pitchFamily="34" charset="0"/>
              </a:rPr>
              <a:t>, na který ten poslední odeslaný spolu se změnou odkazuje; stanovisko dostupné online: </a:t>
            </a:r>
            <a:r>
              <a:rPr lang="cs-CZ" dirty="0">
                <a:latin typeface="+mj-lt"/>
                <a:hlinkClick r:id="rId2"/>
              </a:rPr>
              <a:t>Změna zadávací dokumentace - ČÁST ČTVRTÁ Nadlimitní režim (§ 55 – § 128)</a:t>
            </a:r>
            <a:endParaRPr lang="cs-CZ" dirty="0">
              <a:latin typeface="+mj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7" y="1916832"/>
            <a:ext cx="6407209" cy="22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Uveřejňování formulářů § 212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7381" y="1916832"/>
            <a:ext cx="11055019" cy="43924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000" b="1" i="1" u="sng" dirty="0">
                <a:latin typeface="+mj-lt"/>
              </a:rPr>
              <a:t>Stanoveno těmito </a:t>
            </a:r>
            <a:r>
              <a:rPr lang="cs-CZ" sz="2000" b="1" i="1" u="sng" dirty="0"/>
              <a:t>právními předpisy</a:t>
            </a:r>
            <a:r>
              <a:rPr lang="cs-CZ" sz="2000" u="sng" dirty="0"/>
              <a:t>:</a:t>
            </a:r>
            <a:r>
              <a:rPr lang="cs-CZ" sz="2000" dirty="0"/>
              <a:t> </a:t>
            </a:r>
            <a:endParaRPr lang="cs-CZ" sz="20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cs-CZ" sz="2000" i="1" dirty="0">
                <a:latin typeface="+mj-lt"/>
              </a:rPr>
              <a:t>Zákon č. 134/2016 Sb., o zadávání veřejných zakázek, v platném znění (dále jen „ZZVZ“), ve znění směrnic Evropského parlamentu a Rady 2014/24/EU ze dne 26. února 2014 o zadávání veřejných zakázek;</a:t>
            </a:r>
            <a:endParaRPr lang="cs-CZ" sz="20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1" y="3383466"/>
            <a:ext cx="10610446" cy="28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13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Uveřejňování formulářů </a:t>
            </a:r>
            <a:r>
              <a:rPr lang="cs-CZ" sz="2400" dirty="0"/>
              <a:t>–</a:t>
            </a:r>
            <a:r>
              <a:rPr lang="pl-PL" sz="2400" dirty="0"/>
              <a:t> podlimitní VZ</a:t>
            </a:r>
            <a:endParaRPr lang="cs-CZ" sz="2400" dirty="0"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7381" y="1916832"/>
            <a:ext cx="41571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00" b="1" dirty="0">
                <a:latin typeface="Arial" panose="020B0604020202020204" pitchFamily="34" charset="0"/>
                <a:ea typeface="Calibri" panose="020F0502020204030204" pitchFamily="34" charset="0"/>
              </a:rPr>
              <a:t>Komentář k zákonu o zadávání veřejných zakázek</a:t>
            </a:r>
            <a:r>
              <a:rPr lang="cs-CZ" sz="1900" dirty="0">
                <a:latin typeface="Arial" panose="020B0604020202020204" pitchFamily="34" charset="0"/>
                <a:ea typeface="Calibri" panose="020F0502020204030204" pitchFamily="34" charset="0"/>
              </a:rPr>
              <a:t>, 2. aktualizované vydání, HERMAN, P., FIDLER, V., a kol., Vydavatelství a nakladatelství Aleš Čeněk, s.r.o., Plzeň 2017, </a:t>
            </a:r>
            <a:r>
              <a:rPr lang="cs-CZ" sz="1900" b="1" dirty="0">
                <a:latin typeface="Arial" panose="020B0604020202020204" pitchFamily="34" charset="0"/>
                <a:ea typeface="Calibri" panose="020F0502020204030204" pitchFamily="34" charset="0"/>
              </a:rPr>
              <a:t>s. 57</a:t>
            </a:r>
            <a:r>
              <a:rPr lang="cs-CZ" sz="1900" dirty="0">
                <a:latin typeface="Arial" panose="020B0604020202020204" pitchFamily="34" charset="0"/>
                <a:ea typeface="Calibri" panose="020F0502020204030204" pitchFamily="34" charset="0"/>
              </a:rPr>
              <a:t> k Vámi položenému dotazu zmiňuje následující: „</a:t>
            </a:r>
            <a:r>
              <a:rPr lang="cs-CZ" sz="1900" b="1" i="1" dirty="0">
                <a:latin typeface="Arial" panose="020B0604020202020204" pitchFamily="34" charset="0"/>
                <a:ea typeface="Calibri" panose="020F0502020204030204" pitchFamily="34" charset="0"/>
              </a:rPr>
              <a:t>V případě, že zadavatel zahájil zadávací řízení, v němž má být zadána veřejná zakázka formulářem určeným pro nadlimitní režim, zvolil tak pro postup při jejím zadávání nadlimitní režim, a není tak například oprávněn stanovit kratší lhůty platné pro podlimitní režim</a:t>
            </a:r>
            <a:r>
              <a:rPr lang="cs-CZ" sz="1900" b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cs-CZ" sz="1900" dirty="0">
                <a:latin typeface="Arial" panose="020B0604020202020204" pitchFamily="34" charset="0"/>
                <a:ea typeface="Calibri" panose="020F0502020204030204" pitchFamily="34" charset="0"/>
              </a:rPr>
              <a:t>“ </a:t>
            </a:r>
            <a:endParaRPr lang="cs-CZ" sz="1900" dirty="0"/>
          </a:p>
        </p:txBody>
      </p:sp>
      <p:sp>
        <p:nvSpPr>
          <p:cNvPr id="12" name="Obdélník 11"/>
          <p:cNvSpPr/>
          <p:nvPr/>
        </p:nvSpPr>
        <p:spPr>
          <a:xfrm>
            <a:off x="4684542" y="4582919"/>
            <a:ext cx="69550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00" b="1" dirty="0">
                <a:latin typeface="Arial" panose="020B0604020202020204" pitchFamily="34" charset="0"/>
                <a:ea typeface="Calibri" panose="020F0502020204030204" pitchFamily="34" charset="0"/>
              </a:rPr>
              <a:t>Režim veřejné zakázky: </a:t>
            </a:r>
            <a:r>
              <a:rPr lang="cs-CZ" sz="1900" dirty="0">
                <a:latin typeface="Arial" panose="020B0604020202020204" pitchFamily="34" charset="0"/>
                <a:ea typeface="Calibri" panose="020F0502020204030204" pitchFamily="34" charset="0"/>
              </a:rPr>
              <a:t>určí se podle stanovené předpokládané hodnoty, </a:t>
            </a:r>
            <a:r>
              <a:rPr lang="cs-CZ" sz="1900" i="1" dirty="0">
                <a:latin typeface="Arial" panose="020B0604020202020204" pitchFamily="34" charset="0"/>
                <a:ea typeface="Calibri" panose="020F0502020204030204" pitchFamily="34" charset="0"/>
              </a:rPr>
              <a:t>tzn. </a:t>
            </a:r>
            <a:r>
              <a:rPr lang="cs-CZ" sz="1900" b="1" i="1" dirty="0">
                <a:latin typeface="Arial" panose="020B0604020202020204" pitchFamily="34" charset="0"/>
                <a:ea typeface="Calibri" panose="020F0502020204030204" pitchFamily="34" charset="0"/>
              </a:rPr>
              <a:t>vzhledem k „finančnímu limitu“, který u podlimitních VZ nedosahuje finančních limitů pro určení nadlimitní veřejné zakázky</a:t>
            </a:r>
            <a:r>
              <a:rPr lang="cs-CZ" sz="1900" i="1" dirty="0">
                <a:latin typeface="Arial" panose="020B0604020202020204" pitchFamily="34" charset="0"/>
                <a:ea typeface="Calibri" panose="020F0502020204030204" pitchFamily="34" charset="0"/>
              </a:rPr>
              <a:t>, ve znění nařízení vlády č. </a:t>
            </a:r>
            <a:r>
              <a:rPr lang="cs-CZ" sz="1900" b="1" i="1" dirty="0">
                <a:latin typeface="Arial" panose="020B0604020202020204" pitchFamily="34" charset="0"/>
                <a:ea typeface="Calibri" panose="020F0502020204030204" pitchFamily="34" charset="0"/>
              </a:rPr>
              <a:t>172/2016</a:t>
            </a:r>
            <a:r>
              <a:rPr lang="cs-CZ" sz="1900" i="1" dirty="0">
                <a:latin typeface="Arial" panose="020B0604020202020204" pitchFamily="34" charset="0"/>
                <a:ea typeface="Calibri" panose="020F0502020204030204" pitchFamily="34" charset="0"/>
              </a:rPr>
              <a:t> Sb.</a:t>
            </a:r>
            <a:r>
              <a:rPr lang="cs-CZ" sz="19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cs-CZ" sz="1900" b="1" dirty="0">
                <a:latin typeface="Arial" panose="020B0604020202020204" pitchFamily="34" charset="0"/>
                <a:ea typeface="Calibri" panose="020F0502020204030204" pitchFamily="34" charset="0"/>
              </a:rPr>
              <a:t>o stanovení finančních limitů</a:t>
            </a:r>
            <a:r>
              <a:rPr lang="cs-CZ" sz="1900" dirty="0">
                <a:latin typeface="Arial" panose="020B0604020202020204" pitchFamily="34" charset="0"/>
                <a:ea typeface="Calibri" panose="020F0502020204030204" pitchFamily="34" charset="0"/>
              </a:rPr>
              <a:t> a částek pro účely ZZVZ.</a:t>
            </a:r>
            <a:endParaRPr lang="cs-CZ" sz="1900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01" y="1916832"/>
            <a:ext cx="6955021" cy="2551651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4698901" y="3812217"/>
            <a:ext cx="6955021" cy="656266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98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Uveřejňování a způsoby uveřejňování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7379" y="2096294"/>
            <a:ext cx="4712835" cy="373396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000" i="1" dirty="0">
                <a:latin typeface="+mj-lt"/>
              </a:rPr>
              <a:t>Prováděcí předpisy k uveřejňování:</a:t>
            </a:r>
          </a:p>
          <a:p>
            <a:pPr>
              <a:spcAft>
                <a:spcPts val="0"/>
              </a:spcAft>
            </a:pPr>
            <a:r>
              <a:rPr lang="cs-CZ" sz="2000" i="1" dirty="0">
                <a:latin typeface="+mj-lt"/>
              </a:rPr>
              <a:t>Vzory formulářů prováděcího nařízení Komise EU č. </a:t>
            </a:r>
            <a:r>
              <a:rPr lang="cs-CZ" sz="2000" b="1" i="1" dirty="0">
                <a:latin typeface="+mj-lt"/>
              </a:rPr>
              <a:t>1986/2015</a:t>
            </a:r>
            <a:r>
              <a:rPr lang="cs-CZ" sz="2000" i="1" dirty="0">
                <a:latin typeface="+mj-lt"/>
              </a:rPr>
              <a:t>, ze dne 11. listopadu 2015.</a:t>
            </a:r>
          </a:p>
          <a:p>
            <a:pPr>
              <a:spcAft>
                <a:spcPts val="0"/>
              </a:spcAft>
            </a:pPr>
            <a:r>
              <a:rPr lang="cs-CZ" sz="2000" dirty="0"/>
              <a:t>K uveřejňování oznámení podle článků 67 až 70 a článků 89, 92 a 96 směrnice </a:t>
            </a:r>
            <a:r>
              <a:rPr lang="cs-CZ" sz="2000" b="1" dirty="0"/>
              <a:t>2014/25/EU</a:t>
            </a:r>
            <a:r>
              <a:rPr lang="cs-CZ" sz="2000" dirty="0"/>
              <a:t> v Úředním věstníku Evropské unie jsou zadavatelé povinni používat standardní formuláře stanovené v přílohách IV až XI, XVII a XIX tohoto nařízení.</a:t>
            </a:r>
            <a:endParaRPr lang="cs-CZ" sz="2000" i="1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59" y="2096294"/>
            <a:ext cx="6214696" cy="37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77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Uveřejňování formulářů § 212 – nadlimitní VZ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86" y="1816835"/>
            <a:ext cx="5139245" cy="48774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631" y="1853588"/>
            <a:ext cx="6375875" cy="249388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575631" y="4399844"/>
            <a:ext cx="6375875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Vyhláška č.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168/2016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Sb., o uveřejňování formulářů pro účely zákona o zadávání veřejných zakázek a náležitostech profilu zadavatele (dále jen „vyhláška“). </a:t>
            </a:r>
          </a:p>
          <a:p>
            <a:pPr>
              <a:spcAft>
                <a:spcPts val="30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Formuláře ve VVZ jsou vzory formulářů dle vyhlášky, dále stanoveny 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</a:rPr>
              <a:t>Prováděcím nařízením Komise (EU) č. </a:t>
            </a:r>
            <a:r>
              <a:rPr 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2015/1986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</a:rPr>
              <a:t> ze dne 11. listopadu 2015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 tím že stanoví 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</a:rPr>
              <a:t>standardní formuláře k uveřejňování oznámení v oblasti zadávání veřejných zakázek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73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916831"/>
            <a:ext cx="11055019" cy="4701139"/>
          </a:xfrm>
        </p:spPr>
        <p:txBody>
          <a:bodyPr>
            <a:normAutofit/>
          </a:bodyPr>
          <a:lstStyle/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cs-CZ" sz="1800" dirty="0">
                <a:latin typeface="+mn-lt"/>
                <a:cs typeface="+mn-cs"/>
              </a:rPr>
              <a:t>§ </a:t>
            </a:r>
            <a:r>
              <a:rPr lang="cs-CZ" sz="1800" b="1" dirty="0">
                <a:latin typeface="+mn-lt"/>
                <a:cs typeface="+mn-cs"/>
              </a:rPr>
              <a:t>254</a:t>
            </a:r>
            <a:r>
              <a:rPr lang="cs-CZ" sz="1800" dirty="0">
                <a:latin typeface="+mn-lt"/>
                <a:cs typeface="+mn-cs"/>
              </a:rPr>
              <a:t> ZZVZ - </a:t>
            </a:r>
            <a:r>
              <a:rPr lang="cs-CZ" sz="1800" b="1" dirty="0">
                <a:latin typeface="+mn-lt"/>
                <a:cs typeface="+mn-cs"/>
              </a:rPr>
              <a:t>nesplnění uveřejňovacích povinností</a:t>
            </a:r>
            <a:r>
              <a:rPr lang="cs-CZ" sz="1800" dirty="0">
                <a:latin typeface="+mn-lt"/>
                <a:cs typeface="+mn-cs"/>
              </a:rPr>
              <a:t> (neplatnost smlouvy) Z. uzavřel smlouvu bez předchozího uveřejnění oznámení o zahájení zadávacího řízení; nezbytné řízení před úřadem na neplatnost smlouvy pro porušení ZZVZ.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cs-CZ" sz="1800" dirty="0">
                <a:latin typeface="+mn-lt"/>
                <a:cs typeface="+mn-cs"/>
              </a:rPr>
              <a:t>- </a:t>
            </a:r>
            <a:r>
              <a:rPr lang="cs-CZ" sz="1800" i="1" dirty="0">
                <a:latin typeface="+mn-lt"/>
                <a:cs typeface="+mn-cs"/>
              </a:rPr>
              <a:t>nepředchází podání námitek (nutno však dodržet ostatní lhůty, tj. 1 měsíc ode dne, kdy zadavatel uveřejnil oznámení o uzavření smlouvy, nejdéle však ve lhůtě ve lhůtě 6 měsíců od okamžiku uzavření smlouvy.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cs-CZ" sz="1800" dirty="0">
                <a:latin typeface="+mn-lt"/>
                <a:cs typeface="+mn-cs"/>
              </a:rPr>
              <a:t>§ </a:t>
            </a:r>
            <a:r>
              <a:rPr lang="cs-CZ" sz="1800" b="1" dirty="0">
                <a:latin typeface="+mn-lt"/>
                <a:cs typeface="+mn-cs"/>
              </a:rPr>
              <a:t>264</a:t>
            </a:r>
            <a:r>
              <a:rPr lang="cs-CZ" sz="1800" dirty="0">
                <a:latin typeface="+mn-lt"/>
                <a:cs typeface="+mn-cs"/>
              </a:rPr>
              <a:t> ZZVZ - </a:t>
            </a:r>
            <a:r>
              <a:rPr lang="cs-CZ" sz="1800" b="1" dirty="0">
                <a:latin typeface="+mn-lt"/>
                <a:cs typeface="+mn-cs"/>
              </a:rPr>
              <a:t>zákaz plnění smlouvy </a:t>
            </a:r>
            <a:r>
              <a:rPr lang="cs-CZ" sz="1800" dirty="0">
                <a:latin typeface="+mn-lt"/>
                <a:cs typeface="+mn-cs"/>
              </a:rPr>
              <a:t>(neplatnou se stává smlouva až rozhodnutím Úřadu), který u smlouvy spojené se zabezpečením veřejného (zájmu) může </a:t>
            </a:r>
            <a:r>
              <a:rPr lang="cs-CZ" sz="1800" b="1" dirty="0">
                <a:latin typeface="+mn-lt"/>
                <a:cs typeface="+mn-cs"/>
              </a:rPr>
              <a:t>nařídit pokračování plnění na dalších 12 měsíců.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Nesplnění uveřejňovacích povinností a neplatnost smlouvy</a:t>
            </a:r>
            <a:endParaRPr lang="cs-CZ" sz="2400" dirty="0"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40ED7E7-8D4A-4877-9EAC-F5494505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4941169"/>
            <a:ext cx="11141913" cy="13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3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Metodika MMR k uveřejňování formulářů a na profilu zadavatele</a:t>
            </a:r>
            <a:endParaRPr lang="cs-CZ" sz="2400" dirty="0">
              <a:latin typeface="+mj-lt"/>
            </a:endParaRP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E312FEB-924C-44DC-A134-F267F964E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916832"/>
            <a:ext cx="3098806" cy="468697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1900" i="1" dirty="0">
                <a:latin typeface="+mj-lt"/>
              </a:rPr>
              <a:t>Dostupné na stránkách MMR (Aktuality): </a:t>
            </a:r>
          </a:p>
          <a:p>
            <a:pPr>
              <a:spcAft>
                <a:spcPts val="0"/>
              </a:spcAft>
            </a:pPr>
            <a:r>
              <a:rPr lang="cs-CZ" sz="1900" b="1" i="1" dirty="0">
                <a:latin typeface="+mj-lt"/>
              </a:rPr>
              <a:t>Aktualizace metodiky k vyhlášce o uveřejňování </a:t>
            </a:r>
            <a:r>
              <a:rPr lang="cs-CZ" sz="1900" i="1" dirty="0">
                <a:latin typeface="+mj-lt"/>
              </a:rPr>
              <a:t>formulářů pro účely zákona o zadávání veřejných zakázek a náležitostech profilu zadavatele.</a:t>
            </a:r>
          </a:p>
          <a:p>
            <a:pPr>
              <a:spcAft>
                <a:spcPts val="0"/>
              </a:spcAft>
            </a:pPr>
            <a:r>
              <a:rPr lang="cs-CZ" sz="1900" b="1" i="1" dirty="0">
                <a:latin typeface="+mj-lt"/>
              </a:rPr>
              <a:t>MMR na stránkách </a:t>
            </a:r>
            <a:r>
              <a:rPr lang="cs-CZ" sz="1900" i="1" dirty="0">
                <a:latin typeface="+mj-lt"/>
                <a:hlinkClick r:id="rId2"/>
              </a:rPr>
              <a:t>Portál-VZ.cz</a:t>
            </a:r>
            <a:r>
              <a:rPr lang="cs-CZ" sz="1900" i="1" dirty="0">
                <a:latin typeface="+mj-lt"/>
              </a:rPr>
              <a:t> upozorňuje na zveřejněnou aktualizovanou verzi výše uvedeného metodického pokynu.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77669E-E571-4BF2-B8C0-55493AF0B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187" y="1836822"/>
            <a:ext cx="4181456" cy="48469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6F36155-4B99-492A-A25D-5A2913EC1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643" y="1836822"/>
            <a:ext cx="4222443" cy="3271554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D06177C-CBD2-4C83-8CBA-FB891E4DE885}"/>
              </a:ext>
            </a:extLst>
          </p:cNvPr>
          <p:cNvSpPr/>
          <p:nvPr/>
        </p:nvSpPr>
        <p:spPr>
          <a:xfrm>
            <a:off x="7807642" y="5157430"/>
            <a:ext cx="4222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800" b="1" i="0" dirty="0">
                <a:solidFill>
                  <a:srgbClr val="00A651"/>
                </a:solidFill>
                <a:effectLst/>
                <a:latin typeface="Roboto" panose="02000000000000000000" pitchFamily="2" charset="0"/>
                <a:hlinkClick r:id="rId5"/>
              </a:rPr>
              <a:t>Metodika k vyhlášce o uveřejňování formulářů pro účely zákona o zadávání veřejných zakázek a náležitostech profilu zadavatele</a:t>
            </a:r>
            <a:r>
              <a:rPr lang="cs-CZ" sz="18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 (verze č. 4, vydáno 5. 4. 2017)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727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1" y="1888432"/>
            <a:ext cx="5200319" cy="4709704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u="sng" dirty="0">
                <a:latin typeface="+mn-lt"/>
              </a:rPr>
              <a:t>Povinnost poskytovat informace o veřejných zakázkách:</a:t>
            </a:r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b="1" i="1" dirty="0">
                <a:latin typeface="+mn-lt"/>
              </a:rPr>
              <a:t>podle § 212 zákona 134/2016 Sb. o zadávání veřejných zakázek</a:t>
            </a:r>
            <a:r>
              <a:rPr lang="cs-CZ" sz="1900" dirty="0">
                <a:latin typeface="+mn-lt"/>
              </a:rPr>
              <a:t> (prostřednictvím VVZ);</a:t>
            </a:r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b="1" i="1" dirty="0">
                <a:latin typeface="+mn-lt"/>
              </a:rPr>
              <a:t>nevztahuje se na zákonné výjimky, JŘBU nebo na zakázky malého rozsahu</a:t>
            </a:r>
            <a:r>
              <a:rPr lang="cs-CZ" sz="1900" dirty="0">
                <a:latin typeface="+mn-lt"/>
              </a:rPr>
              <a:t>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i="1" dirty="0">
                <a:latin typeface="+mn-lt"/>
              </a:rPr>
              <a:t>Pro využití vyplňování podkladů online na webových stránkách VVZ je nutné se registrovat.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i="1" dirty="0">
                <a:latin typeface="+mn-lt"/>
              </a:rPr>
              <a:t>Podrobný postup registrace je popsán v </a:t>
            </a:r>
            <a:r>
              <a:rPr lang="cs-CZ" sz="1900" b="1" i="1" dirty="0">
                <a:latin typeface="+mn-lt"/>
              </a:rPr>
              <a:t>Metodickém pokynu – Registrace a nastavení uživatelského účtu (VVZ)</a:t>
            </a:r>
            <a:r>
              <a:rPr lang="cs-CZ" sz="1900" i="1" dirty="0">
                <a:latin typeface="+mn-lt"/>
              </a:rPr>
              <a:t>: </a:t>
            </a:r>
            <a:r>
              <a:rPr lang="cs-CZ" sz="1900" dirty="0">
                <a:latin typeface="+mn-lt"/>
                <a:hlinkClick r:id="rId2"/>
              </a:rPr>
              <a:t>https://www.vestnikverejnychzakazek.cz/Help</a:t>
            </a:r>
            <a:endParaRPr lang="cs-CZ" sz="1900" dirty="0">
              <a:latin typeface="+mn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3492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n-lt"/>
              </a:rPr>
              <a:t>Informace k registraci – Věstník veřejných zakázek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0" y="1853332"/>
            <a:ext cx="5854700" cy="474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43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349276"/>
            <a:ext cx="11055019" cy="504056"/>
          </a:xfrm>
        </p:spPr>
        <p:txBody>
          <a:bodyPr/>
          <a:lstStyle/>
          <a:p>
            <a:r>
              <a:rPr lang="cs-CZ" sz="2400" dirty="0"/>
              <a:t>Informace ve formuláři - Příloha č. 7 k vyhlášce č. 168/2016 Sb.</a:t>
            </a:r>
            <a:endParaRPr lang="cs-CZ" sz="2400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92" y="1853332"/>
            <a:ext cx="11649590" cy="5917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92" y="2556307"/>
            <a:ext cx="6281957" cy="404043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696849" y="2511997"/>
            <a:ext cx="5560465" cy="425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300"/>
              </a:spcAft>
            </a:pPr>
            <a:r>
              <a:rPr lang="cs-CZ" b="1" dirty="0"/>
              <a:t>Povinně vyplňované položky dle platné legislativy</a:t>
            </a:r>
            <a:r>
              <a:rPr lang="cs-CZ" dirty="0"/>
              <a:t>, zejména dle vyhlášky č. </a:t>
            </a:r>
            <a:r>
              <a:rPr lang="cs-CZ" b="1" dirty="0"/>
              <a:t>168/2016</a:t>
            </a:r>
            <a:r>
              <a:rPr lang="cs-CZ" dirty="0"/>
              <a:t> Sb., </a:t>
            </a:r>
            <a:r>
              <a:rPr lang="cs-CZ" i="1" dirty="0"/>
              <a:t>o uveřejňování formulářů pro účely zákona o zadávání veřejných zakázek a náležitostech profilu zadavatele</a:t>
            </a:r>
            <a:r>
              <a:rPr lang="cs-CZ" dirty="0"/>
              <a:t>. </a:t>
            </a:r>
          </a:p>
          <a:p>
            <a:pPr>
              <a:lnSpc>
                <a:spcPct val="113000"/>
              </a:lnSpc>
              <a:spcAft>
                <a:spcPts val="300"/>
              </a:spcAft>
            </a:pPr>
            <a:r>
              <a:rPr lang="cs-CZ" b="1" dirty="0"/>
              <a:t>Položka má logickou vazbu</a:t>
            </a:r>
            <a:r>
              <a:rPr lang="cs-CZ" dirty="0"/>
              <a:t> / nedodržení logické vazby (</a:t>
            </a:r>
            <a:r>
              <a:rPr lang="cs-CZ" b="1" dirty="0"/>
              <a:t>porušení validačních pravidel</a:t>
            </a:r>
            <a:r>
              <a:rPr lang="cs-CZ" dirty="0"/>
              <a:t>) / nesprávný formát pole atd.</a:t>
            </a:r>
          </a:p>
          <a:p>
            <a:pPr>
              <a:lnSpc>
                <a:spcPct val="113000"/>
              </a:lnSpc>
              <a:spcAft>
                <a:spcPts val="300"/>
              </a:spcAft>
            </a:pPr>
            <a:r>
              <a:rPr lang="cs-CZ" b="1" dirty="0"/>
              <a:t>Formulář nemůže být uveřejněn ve VVZ</a:t>
            </a:r>
            <a:r>
              <a:rPr lang="cs-CZ" dirty="0"/>
              <a:t> nebo odeslán k uveřejnění v Úředním věstníku Evropské unie (TED).</a:t>
            </a:r>
          </a:p>
          <a:p>
            <a:pPr>
              <a:lnSpc>
                <a:spcPct val="113000"/>
              </a:lnSpc>
              <a:spcAft>
                <a:spcPts val="300"/>
              </a:spcAft>
            </a:pPr>
            <a:r>
              <a:rPr lang="cs-CZ" dirty="0"/>
              <a:t>Kontrola není bezpředmětná, v případě chyb to má za </a:t>
            </a:r>
            <a:r>
              <a:rPr lang="cs-CZ" b="1" dirty="0"/>
              <a:t>následek vrácení formuláře zpět zadavateli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589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349276"/>
            <a:ext cx="11055019" cy="504056"/>
          </a:xfrm>
        </p:spPr>
        <p:txBody>
          <a:bodyPr/>
          <a:lstStyle/>
          <a:p>
            <a:r>
              <a:rPr lang="cs-CZ" sz="2400" dirty="0"/>
              <a:t>Informace ve formuláři - Příloha č. 7 k vyhlášce č. 168/2016 Sb.</a:t>
            </a:r>
            <a:endParaRPr lang="cs-CZ" sz="2400" dirty="0"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1" y="2626640"/>
            <a:ext cx="4581525" cy="3886200"/>
          </a:xfrm>
          <a:prstGeom prst="rect">
            <a:avLst/>
          </a:prstGeom>
        </p:spPr>
      </p:pic>
      <p:sp>
        <p:nvSpPr>
          <p:cNvPr id="10" name="Zástupný symbol pro obsah 1"/>
          <p:cNvSpPr>
            <a:spLocks noGrp="1"/>
          </p:cNvSpPr>
          <p:nvPr>
            <p:ph idx="1"/>
          </p:nvPr>
        </p:nvSpPr>
        <p:spPr>
          <a:xfrm>
            <a:off x="356081" y="1853333"/>
            <a:ext cx="11055019" cy="77330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1800" i="1" dirty="0">
                <a:latin typeface="+mj-lt"/>
              </a:rPr>
              <a:t>§ 96 odst. 3 (Formulář musí odkazovat na adresu el. nástroje, </a:t>
            </a:r>
            <a:r>
              <a:rPr lang="cs-CZ" sz="1800" i="1" dirty="0"/>
              <a:t>ke zpřístupněným zadávacím podmínkám n</a:t>
            </a:r>
            <a:r>
              <a:rPr lang="cs-CZ" sz="1800" i="1" dirty="0">
                <a:latin typeface="+mj-lt"/>
              </a:rPr>
              <a:t>a adrese profilu zadavatele, tj. </a:t>
            </a:r>
            <a:r>
              <a:rPr lang="cs-CZ" sz="1800" b="1" dirty="0"/>
              <a:t>webových stránek zadavatele, kde jsou umístěny informace o zakázce</a:t>
            </a:r>
            <a:r>
              <a:rPr lang="cs-CZ" sz="1800" dirty="0"/>
              <a:t>)</a:t>
            </a:r>
            <a:endParaRPr lang="cs-CZ" sz="1800" i="1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9AFF39-B67C-4B03-AC6F-834789275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606" y="2626640"/>
            <a:ext cx="631031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3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6082" y="11841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943" y="1629482"/>
            <a:ext cx="5952758" cy="11472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67" y="1633891"/>
            <a:ext cx="5413490" cy="50538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942" y="2827010"/>
            <a:ext cx="5795065" cy="38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9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6082" y="11841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67" y="1635980"/>
            <a:ext cx="5413490" cy="50538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942" y="1602289"/>
            <a:ext cx="5695355" cy="50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28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6082" y="11841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82" y="1688232"/>
            <a:ext cx="5403254" cy="233041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56082" y="4018643"/>
            <a:ext cx="593217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00" dirty="0"/>
              <a:t>Nařízení Evropského parlamentu a Rady (ES) č. 2195/2002 ze dne 5. listopadu 2002 o společném slovníku pro veřejné zakázky (</a:t>
            </a:r>
            <a:r>
              <a:rPr lang="cs-CZ" sz="1900" b="1" dirty="0"/>
              <a:t>CPV</a:t>
            </a:r>
            <a:r>
              <a:rPr lang="cs-CZ" sz="1900" dirty="0"/>
              <a:t>).</a:t>
            </a:r>
          </a:p>
          <a:p>
            <a:r>
              <a:rPr lang="cs-CZ" sz="1900" i="1" dirty="0"/>
              <a:t>K vyplnění položky</a:t>
            </a:r>
            <a:r>
              <a:rPr lang="cs-CZ" sz="1900" b="1" i="1" dirty="0"/>
              <a:t> hlavního předmětu veřejné zakázky je použití hlavního slovníku </a:t>
            </a:r>
            <a:r>
              <a:rPr lang="cs-CZ" sz="1900" i="1" dirty="0"/>
              <a:t>vždy povinné</a:t>
            </a:r>
            <a:r>
              <a:rPr lang="cs-CZ" sz="1900" dirty="0"/>
              <a:t>. Podle Komentáře k ZZVZ, HERMAN, P.; FIDLER V. a kol. Plzeň: Aleš Čeněk, 2016 k § 15 odst. (3) </a:t>
            </a:r>
            <a:r>
              <a:rPr lang="cs-CZ" sz="1900" b="1" i="1" dirty="0"/>
              <a:t>ZZVZ se základní účel veřejné zakázky odráží i v určení hlavního kódu CPV při zahájení zadávacího řízení.</a:t>
            </a:r>
            <a:r>
              <a:rPr lang="cs-CZ" sz="1900" dirty="0"/>
              <a:t>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11" y="2464752"/>
            <a:ext cx="5448300" cy="427771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288258" y="1753326"/>
            <a:ext cx="54483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00" dirty="0"/>
              <a:t>ČÍSELNÍK NIPEZ 1.0.149 (</a:t>
            </a:r>
            <a:r>
              <a:rPr lang="cs-CZ" sz="1900" i="1" dirty="0"/>
              <a:t>není registrace nutná</a:t>
            </a:r>
            <a:r>
              <a:rPr lang="cs-CZ" sz="1900" dirty="0"/>
              <a:t>)</a:t>
            </a:r>
          </a:p>
          <a:p>
            <a:r>
              <a:rPr lang="cs-CZ" sz="1900" dirty="0"/>
              <a:t>[</a:t>
            </a:r>
            <a:r>
              <a:rPr lang="cs-CZ" sz="1900" dirty="0">
                <a:hlinkClick r:id="rId5"/>
              </a:rPr>
              <a:t>https://ciselnik.nipez.cz/</a:t>
            </a:r>
            <a:r>
              <a:rPr lang="cs-CZ" sz="1900" dirty="0" err="1">
                <a:hlinkClick r:id="rId5"/>
              </a:rPr>
              <a:t>faces</a:t>
            </a:r>
            <a:r>
              <a:rPr lang="cs-CZ" sz="1900" dirty="0">
                <a:hlinkClick r:id="rId5"/>
              </a:rPr>
              <a:t>/</a:t>
            </a:r>
            <a:r>
              <a:rPr lang="cs-CZ" sz="1900" dirty="0" err="1">
                <a:hlinkClick r:id="rId5"/>
              </a:rPr>
              <a:t>login.xhtml</a:t>
            </a:r>
            <a:r>
              <a:rPr lang="cs-CZ" sz="19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93505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1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583523" y="1573932"/>
            <a:ext cx="496727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Popis hlavního předmětu VZ</a:t>
            </a:r>
            <a:r>
              <a:rPr lang="cs-CZ" dirty="0"/>
              <a:t> odd. </a:t>
            </a:r>
            <a:r>
              <a:rPr lang="cs-CZ" b="1" dirty="0"/>
              <a:t>II.1.4</a:t>
            </a:r>
            <a:r>
              <a:rPr lang="cs-CZ" dirty="0"/>
              <a:t>) (</a:t>
            </a:r>
            <a:r>
              <a:rPr lang="cs-CZ" b="1" dirty="0"/>
              <a:t>NUTNO VYPLNIT, text, max. 1000 znaků</a:t>
            </a:r>
            <a:r>
              <a:rPr lang="cs-CZ" dirty="0"/>
              <a:t>).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PHVZ</a:t>
            </a:r>
            <a:r>
              <a:rPr lang="cs-CZ" dirty="0">
                <a:solidFill>
                  <a:srgbClr val="000000"/>
                </a:solidFill>
              </a:rPr>
              <a:t> - odd. </a:t>
            </a:r>
            <a:r>
              <a:rPr lang="cs-CZ" b="1" dirty="0"/>
              <a:t>II.1.5</a:t>
            </a:r>
            <a:r>
              <a:rPr lang="cs-CZ" dirty="0"/>
              <a:t>) - </a:t>
            </a:r>
            <a:r>
              <a:rPr lang="cs-CZ" b="1" dirty="0"/>
              <a:t>není povinné:</a:t>
            </a:r>
          </a:p>
          <a:p>
            <a:r>
              <a:rPr lang="cs-CZ" dirty="0"/>
              <a:t>(+) být prevence proti mimořádně nízkým nabídkovým cenám; (-) riziko přizpůsobování nabídek uveřejněné ceně.</a:t>
            </a:r>
            <a:endParaRPr lang="cs-CZ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b="1" dirty="0"/>
              <a:t>Zakázka na části ANO / NE </a:t>
            </a:r>
            <a:r>
              <a:rPr lang="cs-CZ" dirty="0">
                <a:solidFill>
                  <a:srgbClr val="000000"/>
                </a:solidFill>
              </a:rPr>
              <a:t>odd. II. 1.6); §§ 18, 101) </a:t>
            </a:r>
            <a:r>
              <a:rPr lang="cs-CZ" dirty="0"/>
              <a:t>(logická vazba - NUTNO VYPLNIT).</a:t>
            </a:r>
          </a:p>
          <a:p>
            <a:pPr>
              <a:spcBef>
                <a:spcPts val="600"/>
              </a:spcBef>
            </a:pPr>
            <a:r>
              <a:rPr lang="cs-CZ" dirty="0"/>
              <a:t> </a:t>
            </a:r>
            <a:r>
              <a:rPr lang="cs-CZ" b="1" i="1" dirty="0"/>
              <a:t>Zadavatel vybere jednu volbu ze třech následujících</a:t>
            </a:r>
            <a:r>
              <a:rPr lang="cs-CZ" i="1" dirty="0"/>
              <a:t>: všechny položky, maximální počet částí, pouze jednu část;</a:t>
            </a:r>
          </a:p>
          <a:p>
            <a:pPr>
              <a:spcBef>
                <a:spcPts val="600"/>
              </a:spcBef>
            </a:pPr>
            <a:r>
              <a:rPr lang="cs-CZ" dirty="0"/>
              <a:t> </a:t>
            </a:r>
            <a:r>
              <a:rPr lang="cs-CZ" b="1" i="1" dirty="0"/>
              <a:t>Nejvyšší počet částí</a:t>
            </a:r>
            <a:r>
              <a:rPr lang="cs-CZ" i="1" dirty="0"/>
              <a:t>, které mohou být zadány jednomu uchazeči;</a:t>
            </a:r>
          </a:p>
          <a:p>
            <a:pPr>
              <a:spcBef>
                <a:spcPts val="600"/>
              </a:spcBef>
            </a:pPr>
            <a:r>
              <a:rPr lang="cs-CZ" dirty="0"/>
              <a:t> </a:t>
            </a:r>
            <a:r>
              <a:rPr lang="cs-CZ" b="1" i="1" dirty="0"/>
              <a:t>Veřejný zadavatel si vyhrazuje právo </a:t>
            </a:r>
            <a:r>
              <a:rPr lang="cs-CZ" i="1" dirty="0"/>
              <a:t>zadávat zakázky kombinující níže uvedené části nebo skupiny částí.</a:t>
            </a:r>
            <a:endParaRPr lang="cs-CZ" dirty="0"/>
          </a:p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2" y="1573932"/>
            <a:ext cx="6087741" cy="34044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81" y="4978400"/>
            <a:ext cx="5411533" cy="15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6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sp>
        <p:nvSpPr>
          <p:cNvPr id="5" name="Obdélník 4"/>
          <p:cNvSpPr/>
          <p:nvPr/>
        </p:nvSpPr>
        <p:spPr>
          <a:xfrm>
            <a:off x="6553904" y="1573932"/>
            <a:ext cx="474219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II.2) Popis: 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</a:rPr>
              <a:t>1) v případě zakázky dělené na části lze tento oddíl opakovat</a:t>
            </a:r>
          </a:p>
          <a:p>
            <a:pPr>
              <a:spcAft>
                <a:spcPts val="600"/>
              </a:spcAft>
            </a:pP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</a:rPr>
              <a:t>Popis části veřejné zakázky; samostatný název části. Pokud je veřejná zakázka rozdělena na části, jsou tyto informace poskytovány pro každou část.</a:t>
            </a:r>
          </a:p>
          <a:p>
            <a:pPr>
              <a:spcAft>
                <a:spcPts val="600"/>
              </a:spcAft>
            </a:pPr>
            <a:r>
              <a:rPr lang="cs-CZ" dirty="0"/>
              <a:t>II.2.3) Místo plnění: Kód NUTS (</a:t>
            </a:r>
            <a:r>
              <a:rPr lang="cs-CZ" b="1" dirty="0"/>
              <a:t>max. 5 znaků)</a:t>
            </a:r>
            <a:r>
              <a:rPr lang="cs-CZ" dirty="0"/>
              <a:t> územní statistické jednotky : 0 (stát, např. CZ – Česká republika), NUTS 1 (území, např. CZ0 – Česká republika), NUTS 2 (oblast, např. CZ02, - Střední Čechy)</a:t>
            </a:r>
          </a:p>
          <a:p>
            <a:r>
              <a:rPr lang="cs-CZ" dirty="0"/>
              <a:t>Předání probíhá doručením písemných výstupů elektronicky (emailem) kontaktní osobě [</a:t>
            </a:r>
            <a:r>
              <a:rPr lang="cs-CZ" b="1" i="1" dirty="0"/>
              <a:t>zpravidla v souladu s obchodními podmínkami</a:t>
            </a:r>
            <a:r>
              <a:rPr lang="cs-CZ" dirty="0"/>
              <a:t>]</a:t>
            </a:r>
          </a:p>
          <a:p>
            <a:r>
              <a:rPr lang="cs-CZ" dirty="0"/>
              <a:t>Možnost definovat předmět – podmínky účasti, příp. specifické obchodní podmínky.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1573932"/>
            <a:ext cx="5803417" cy="52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553904" y="1573932"/>
            <a:ext cx="474219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Viz hodnocení ZZVZ: </a:t>
            </a:r>
            <a:r>
              <a:rPr lang="cs-CZ" i="1" dirty="0"/>
              <a:t>Zadavatel je oprávněn stanovit ekonomickou výhodnost nabídek pouze na základě nejnižší nabídkové ceny.</a:t>
            </a:r>
          </a:p>
          <a:p>
            <a:pPr>
              <a:spcAft>
                <a:spcPts val="600"/>
              </a:spcAft>
            </a:pPr>
            <a:r>
              <a:rPr lang="cs-CZ" i="1" dirty="0"/>
              <a:t>Tzn. cenové kritérium uvede zadavatel ve formuláři vždy.</a:t>
            </a:r>
          </a:p>
          <a:p>
            <a:pPr>
              <a:spcAft>
                <a:spcPts val="600"/>
              </a:spcAft>
            </a:pPr>
            <a:r>
              <a:rPr lang="cs-CZ" i="1" dirty="0"/>
              <a:t>V uvedeném případě je váha kritéria 100 %</a:t>
            </a:r>
          </a:p>
          <a:p>
            <a:pPr>
              <a:spcAft>
                <a:spcPts val="600"/>
              </a:spcAft>
            </a:pPr>
            <a:r>
              <a:rPr lang="cs-CZ" b="1" i="1" dirty="0"/>
              <a:t>Hodnota bez DPH </a:t>
            </a:r>
            <a:r>
              <a:rPr lang="cs-CZ" i="1" dirty="0"/>
              <a:t>- zadavatel uvede předpokládanou celkovou hodnotu části veřejné zakázky (pokud rozhodl o jejím zveřejnění).</a:t>
            </a:r>
          </a:p>
          <a:p>
            <a:r>
              <a:rPr lang="cs-CZ" b="1" dirty="0"/>
              <a:t>Doba trvání zakázky</a:t>
            </a:r>
            <a:r>
              <a:rPr lang="cs-CZ" dirty="0"/>
              <a:t>, rámcové smlouvy či dynamického nákupního systému / doba plnění vyplývající.</a:t>
            </a:r>
          </a:p>
          <a:p>
            <a:pPr>
              <a:spcAft>
                <a:spcPts val="600"/>
              </a:spcAft>
            </a:pP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79" y="1573932"/>
            <a:ext cx="60293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84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sp>
        <p:nvSpPr>
          <p:cNvPr id="7" name="Obdélník 6"/>
          <p:cNvSpPr/>
          <p:nvPr/>
        </p:nvSpPr>
        <p:spPr>
          <a:xfrm>
            <a:off x="7267208" y="1573933"/>
            <a:ext cx="4648127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b="1" dirty="0"/>
              <a:t>Příl.7</a:t>
            </a:r>
            <a:r>
              <a:rPr lang="es-ES" dirty="0"/>
              <a:t> </a:t>
            </a:r>
          </a:p>
          <a:p>
            <a:pPr>
              <a:spcAft>
                <a:spcPts val="300"/>
              </a:spcAft>
            </a:pPr>
            <a:r>
              <a:rPr lang="es-ES" dirty="0"/>
              <a:t>INFORMACE, JEŽ MAJÍ BÝT UVEDENY VE FORMULÁŘÍCH</a:t>
            </a:r>
            <a:r>
              <a:rPr lang="cs-CZ" dirty="0"/>
              <a:t> B) Informace standardní formulář f02 - "</a:t>
            </a:r>
            <a:r>
              <a:rPr lang="cs-CZ" b="1" dirty="0"/>
              <a:t>Oznámení o zahájení zadávacího řízení</a:t>
            </a:r>
            <a:r>
              <a:rPr lang="cs-CZ" dirty="0"/>
              <a:t>")</a:t>
            </a:r>
          </a:p>
          <a:p>
            <a:pPr>
              <a:spcAft>
                <a:spcPts val="300"/>
              </a:spcAft>
            </a:pPr>
            <a:r>
              <a:rPr lang="cs-CZ" dirty="0"/>
              <a:t>15. Je-li v případě užšího řízení, jednacího řízení s uveřejněním, soutěžního dialogu nebo inovačního partnerství využita možnost snížit počet zájemců vyzvaných k podání nabídky, k jednání nebo k dialogu: </a:t>
            </a:r>
            <a:r>
              <a:rPr lang="cs-CZ" i="1" dirty="0"/>
              <a:t>nejnižší, a pokud je stanoven, navrhovaný nejvyšší počet zájemců a objektivní kritéria, která budou použita k výběru těchto zájemců</a:t>
            </a:r>
            <a:r>
              <a:rPr lang="cs-CZ" dirty="0"/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56" y="1573932"/>
            <a:ext cx="6574639" cy="428977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11255" y="5895668"/>
            <a:ext cx="10939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b="1" i="1" dirty="0"/>
              <a:t>OPCE a § 100 odst. 3 viz vyhrazená změna závazku v podrobnostech nezybtných pro její provedení.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376510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Transparentnost </a:t>
            </a:r>
            <a:r>
              <a:rPr lang="pl-PL" sz="2400" dirty="0"/>
              <a:t>prostředkem zpětné přezkoumatelnosti úkonů zadavatele</a:t>
            </a:r>
            <a:endParaRPr lang="cs-CZ" sz="2400" dirty="0">
              <a:latin typeface="+mj-lt"/>
            </a:endParaRPr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093C479B-6F8E-49FB-8F21-4E835F527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832"/>
            <a:ext cx="11055019" cy="4392488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cs-CZ" sz="2000" b="1" dirty="0"/>
              <a:t>NSS rozsudek ke dni 14. 7. 2017</a:t>
            </a:r>
            <a:r>
              <a:rPr lang="cs-CZ" sz="2000" dirty="0"/>
              <a:t>, č. j. 2 </a:t>
            </a:r>
            <a:r>
              <a:rPr lang="cs-CZ" sz="2000" dirty="0" err="1"/>
              <a:t>Afs</a:t>
            </a:r>
            <a:r>
              <a:rPr lang="cs-CZ" sz="2000" dirty="0"/>
              <a:t> 208/2016 – 52 (</a:t>
            </a:r>
            <a:r>
              <a:rPr lang="cs-CZ" sz="2000" i="1" dirty="0"/>
              <a:t>zásada nediskriminace, zásada transparentnosti nebo zásada rovného zacházení</a:t>
            </a:r>
            <a:r>
              <a:rPr lang="cs-CZ" sz="2000" dirty="0"/>
              <a:t>).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cs-CZ" sz="2000" i="1" dirty="0"/>
              <a:t>„Zásadu nediskriminace jako základní princip zákona o veřejných zakázkách je třeba chápat více v materiální než formální podobě</a:t>
            </a:r>
            <a:r>
              <a:rPr lang="cs-CZ" sz="2000" dirty="0"/>
              <a:t>.“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pl-P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pl-PL" sz="2000" dirty="0"/>
              <a:t> </a:t>
            </a:r>
            <a:r>
              <a:rPr lang="pl-PL" sz="2000" b="1" dirty="0"/>
              <a:t>Uveřejňování informací dle ZZVZ znamená efektivní otevřenou hospodářskou soutěž, </a:t>
            </a:r>
            <a:r>
              <a:rPr lang="pl-PL" sz="2000" dirty="0"/>
              <a:t>dále aby veřejná zakázka byla čitelná a podrobena efektivní veřejné kontrole zamezující vznik rizika korupčního jednání</a:t>
            </a:r>
            <a:r>
              <a:rPr lang="cs-CZ" sz="2000" dirty="0"/>
              <a:t>.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cs-CZ" sz="2000" b="1" u="sng" dirty="0"/>
              <a:t>Zásada transparentnosti</a:t>
            </a:r>
            <a:r>
              <a:rPr lang="cs-CZ" sz="2000" u="sng" dirty="0"/>
              <a:t> představuje </a:t>
            </a:r>
            <a:r>
              <a:rPr lang="cs-CZ" sz="2000" i="1" u="sng" dirty="0"/>
              <a:t>možnost co nejširšímu okruhu dodavatelů umožnit zúčastnit se zadávacího řízení</a:t>
            </a:r>
            <a:r>
              <a:rPr lang="cs-CZ" sz="2000" dirty="0"/>
              <a:t>:</a:t>
            </a:r>
          </a:p>
          <a:p>
            <a:pPr marL="342900" indent="-34290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co nejširší okruh dodavatelů</a:t>
            </a:r>
            <a:endParaRPr lang="cs-CZ" sz="2000" dirty="0"/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co největší míra informovanosti</a:t>
            </a:r>
          </a:p>
        </p:txBody>
      </p:sp>
    </p:spTree>
    <p:extLst>
      <p:ext uri="{BB962C8B-B14F-4D97-AF65-F5344CB8AC3E}">
        <p14:creationId xmlns:p14="http://schemas.microsoft.com/office/powerpoint/2010/main" val="1113983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sp>
        <p:nvSpPr>
          <p:cNvPr id="7" name="Obdélník 6"/>
          <p:cNvSpPr/>
          <p:nvPr/>
        </p:nvSpPr>
        <p:spPr>
          <a:xfrm>
            <a:off x="7267208" y="1573932"/>
            <a:ext cx="42835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/>
              <a:t>I.2.13) Informace o financování z prostředků Evropské unie: Zakázka se vztahuje k projektu a/nebo programu financovanému z prostředků Evropské unie:</a:t>
            </a:r>
          </a:p>
          <a:p>
            <a:r>
              <a:rPr lang="cs-CZ" dirty="0"/>
              <a:t>zadavatel povinně uvede </a:t>
            </a:r>
            <a:r>
              <a:rPr lang="cs-CZ" b="1" dirty="0"/>
              <a:t>ano / ne (NUTNO VYPLNIT) </a:t>
            </a:r>
            <a:endParaRPr lang="cs-CZ" dirty="0"/>
          </a:p>
          <a:p>
            <a:r>
              <a:rPr lang="cs-CZ" dirty="0"/>
              <a:t> </a:t>
            </a:r>
            <a:r>
              <a:rPr lang="cs-CZ" b="1" i="1" dirty="0"/>
              <a:t>Identifikujte projekt: </a:t>
            </a:r>
            <a:r>
              <a:rPr lang="cs-CZ" dirty="0"/>
              <a:t>v případě, že zadavatel zaškrtl, že se jedná o </a:t>
            </a:r>
            <a:r>
              <a:rPr lang="cs-CZ" b="1" dirty="0"/>
              <a:t>zakázku financovanou z EU</a:t>
            </a:r>
            <a:r>
              <a:rPr lang="cs-CZ" dirty="0"/>
              <a:t>, uvede identifikaci projektu </a:t>
            </a:r>
            <a:r>
              <a:rPr lang="cs-CZ" b="1" dirty="0"/>
              <a:t>(NUTNO VYPLNIT)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00" y="1573932"/>
            <a:ext cx="6660392" cy="298453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51300" y="4755644"/>
            <a:ext cx="11055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Další informace k doplnění či rozšíření některého z předchozích oddílů ve formuláři</a:t>
            </a:r>
            <a:r>
              <a:rPr lang="cs-CZ" dirty="0"/>
              <a:t>: např. s odkazem k bodu 10. přílohy: </a:t>
            </a:r>
            <a:r>
              <a:rPr lang="cs-CZ" i="1" dirty="0"/>
              <a:t>Časový rámec doručení nebo poskytnutí dodávek, stavebních prací nebo služeb, a je-li to možné, doba trvání veřejné zakázky.</a:t>
            </a:r>
          </a:p>
        </p:txBody>
      </p:sp>
    </p:spTree>
    <p:extLst>
      <p:ext uri="{BB962C8B-B14F-4D97-AF65-F5344CB8AC3E}">
        <p14:creationId xmlns:p14="http://schemas.microsoft.com/office/powerpoint/2010/main" val="3754058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sp>
        <p:nvSpPr>
          <p:cNvPr id="7" name="Obdélník 6"/>
          <p:cNvSpPr/>
          <p:nvPr/>
        </p:nvSpPr>
        <p:spPr>
          <a:xfrm>
            <a:off x="7267208" y="1573932"/>
            <a:ext cx="42835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/>
              <a:t>III.1)</a:t>
            </a:r>
            <a:r>
              <a:rPr lang="cs-CZ" i="1" dirty="0"/>
              <a:t> v případě podrobnějšího popisu požadovaných kritérií kvalifikace „</a:t>
            </a:r>
            <a:r>
              <a:rPr lang="cs-CZ" b="1" i="1" dirty="0"/>
              <a:t>nad rámec zákonem požadovaných kritérií kvalifikace</a:t>
            </a:r>
            <a:r>
              <a:rPr lang="cs-CZ" i="1" dirty="0"/>
              <a:t>“ je nutné vzít v potaz </a:t>
            </a:r>
            <a:r>
              <a:rPr lang="cs-CZ" i="1" dirty="0" err="1"/>
              <a:t>ust</a:t>
            </a:r>
            <a:r>
              <a:rPr lang="cs-CZ" i="1" dirty="0"/>
              <a:t>. § </a:t>
            </a:r>
            <a:r>
              <a:rPr lang="cs-CZ" b="1" i="1" dirty="0"/>
              <a:t>212 odst. 8</a:t>
            </a:r>
            <a:r>
              <a:rPr lang="cs-CZ" i="1" dirty="0"/>
              <a:t> z hlediska vysvětlení / změny nebo doplnění zadávací dokumentace, podle kterého ve VVZ nesmí být uveřejněny jakékoliv údaje odlišné od údajů, které jsou obsaženy ve formulářích odeslaných k uveřejnění v TED (úředního věstníku unie), </a:t>
            </a:r>
            <a:r>
              <a:rPr lang="cs-CZ" b="1" i="1" dirty="0"/>
              <a:t>nebo uveřejněných na profilu zadavatele</a:t>
            </a:r>
            <a:r>
              <a:rPr lang="cs-CZ" i="1" dirty="0"/>
              <a:t> !!!</a:t>
            </a:r>
          </a:p>
          <a:p>
            <a:r>
              <a:rPr lang="cs-CZ" i="1" dirty="0"/>
              <a:t>Nutnost opakovat změnu v F14 </a:t>
            </a:r>
            <a:r>
              <a:rPr lang="cs-CZ" b="1" i="1" dirty="0"/>
              <a:t>Oprava - Oznámení</a:t>
            </a:r>
            <a:r>
              <a:rPr lang="cs-CZ" i="1" dirty="0"/>
              <a:t> změn nebo dodatečných informací kolikrát je potřeb.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1573932"/>
            <a:ext cx="6771424" cy="450041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95782" y="6140638"/>
            <a:ext cx="11055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Pokud jsou taková kritéria kvalifikace a zadavatel je neuvede do formuláře, pak označí: </a:t>
            </a:r>
            <a:r>
              <a:rPr lang="cs-CZ" b="1" dirty="0"/>
              <a:t>Kritéria pro výběr jsou uvedena v zadávací dokumentaci</a:t>
            </a:r>
            <a:r>
              <a:rPr lang="cs-CZ" dirty="0"/>
              <a:t>. Obdobně se použije pro odd. </a:t>
            </a:r>
            <a:r>
              <a:rPr lang="cs-CZ" b="1" dirty="0"/>
              <a:t>III.1.3).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684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sp>
        <p:nvSpPr>
          <p:cNvPr id="7" name="Obdélník 6"/>
          <p:cNvSpPr/>
          <p:nvPr/>
        </p:nvSpPr>
        <p:spPr>
          <a:xfrm>
            <a:off x="7267208" y="1573932"/>
            <a:ext cx="42835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/>
              <a:t>III.1.5) podmínky vyhrazené zakázky pro </a:t>
            </a:r>
            <a:r>
              <a:rPr lang="cs-CZ" dirty="0"/>
              <a:t>dodavatele zaměstnávající na chráněných pracovních místech podle zákona o zaměstnanosti alespoň </a:t>
            </a:r>
            <a:r>
              <a:rPr lang="cs-CZ" b="1" dirty="0"/>
              <a:t>50 % osob</a:t>
            </a:r>
            <a:r>
              <a:rPr lang="cs-CZ" dirty="0"/>
              <a:t> se zdravotním postižením z celkového počtu svých zaměstnanců.</a:t>
            </a:r>
          </a:p>
          <a:p>
            <a:endParaRPr lang="cs-CZ" dirty="0"/>
          </a:p>
          <a:p>
            <a:r>
              <a:rPr lang="pt-BR" b="1" i="1" dirty="0"/>
              <a:t>III.2.1) </a:t>
            </a:r>
            <a:r>
              <a:rPr lang="pt-BR" dirty="0"/>
              <a:t>Informace o vyhrazení určité profesi </a:t>
            </a:r>
            <a:r>
              <a:rPr lang="cs-CZ" dirty="0"/>
              <a:t>– profesní organizace a komory (ČKA, ČKAIT); </a:t>
            </a:r>
            <a:r>
              <a:rPr lang="cs-CZ" i="1" dirty="0"/>
              <a:t>nezbytný je odkaz na konkrétní doklady</a:t>
            </a:r>
            <a:r>
              <a:rPr lang="cs-CZ" dirty="0"/>
              <a:t>.</a:t>
            </a:r>
            <a:endParaRPr lang="pl-PL" b="1" i="1" dirty="0"/>
          </a:p>
          <a:p>
            <a:endParaRPr lang="pl-PL" b="1" i="1" dirty="0"/>
          </a:p>
          <a:p>
            <a:r>
              <a:rPr lang="pl-PL" b="1" i="1" dirty="0"/>
              <a:t>III.2.3) </a:t>
            </a:r>
            <a:r>
              <a:rPr lang="pl-PL" dirty="0"/>
              <a:t>Informace o zaměstnancích odpovědných za realizaci zakázky </a:t>
            </a:r>
            <a:endParaRPr lang="cs-CZ" dirty="0"/>
          </a:p>
          <a:p>
            <a:r>
              <a:rPr lang="pl-PL" dirty="0"/>
              <a:t>§ 77 odst. 2 písm. c)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1573932"/>
            <a:ext cx="6656372" cy="46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02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1573932"/>
            <a:ext cx="5924534" cy="498589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420317" y="1847040"/>
            <a:ext cx="5130485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Zadavatel v oddílu </a:t>
            </a:r>
            <a:r>
              <a:rPr 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IV.1.1) Druh řízení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zvolí odpovídající druh zadávacího řízení. </a:t>
            </a:r>
          </a:p>
          <a:p>
            <a:endParaRPr lang="cs-CZ" dirty="0"/>
          </a:p>
          <a:p>
            <a:pPr>
              <a:spcAft>
                <a:spcPts val="450"/>
              </a:spcAft>
            </a:pPr>
            <a:r>
              <a:rPr lang="cs-CZ" b="1" i="1" dirty="0"/>
              <a:t>Otevřené řízení </a:t>
            </a:r>
            <a:r>
              <a:rPr lang="cs-CZ" dirty="0"/>
              <a:t>v případě, že se jedná o otevřené řízení </a:t>
            </a:r>
            <a:r>
              <a:rPr lang="cs-CZ" i="1" dirty="0"/>
              <a:t>(§ </a:t>
            </a:r>
            <a:r>
              <a:rPr lang="cs-CZ" b="1" i="1" dirty="0"/>
              <a:t>56 – 57</a:t>
            </a:r>
            <a:r>
              <a:rPr lang="cs-CZ" i="1" dirty="0"/>
              <a:t> </a:t>
            </a:r>
            <a:r>
              <a:rPr lang="cs-CZ" dirty="0"/>
              <a:t>ZZVZ)</a:t>
            </a:r>
          </a:p>
          <a:p>
            <a:pPr>
              <a:spcAft>
                <a:spcPts val="450"/>
              </a:spcAft>
            </a:pPr>
            <a:r>
              <a:rPr lang="cs-CZ" dirty="0"/>
              <a:t>[</a:t>
            </a:r>
            <a:r>
              <a:rPr lang="cs-CZ" b="1" i="1" dirty="0"/>
              <a:t>Lhůta pro podání nabídek může být u veřejných zakázek na dodávky nebo veřejných zakázek na služby zkrácena tak, aby činila nejméně 15 dnů</a:t>
            </a:r>
            <a:r>
              <a:rPr lang="cs-CZ" dirty="0"/>
              <a:t>]</a:t>
            </a:r>
          </a:p>
          <a:p>
            <a:pPr>
              <a:spcAft>
                <a:spcPts val="450"/>
              </a:spcAft>
            </a:pPr>
            <a:r>
              <a:rPr lang="cs-CZ" dirty="0"/>
              <a:t>Dle § </a:t>
            </a:r>
            <a:r>
              <a:rPr lang="cs-CZ" b="1" i="1" dirty="0"/>
              <a:t>57 odst. 2</a:t>
            </a:r>
            <a:r>
              <a:rPr lang="cs-CZ" dirty="0"/>
              <a:t> oznámí pomocí </a:t>
            </a:r>
            <a:r>
              <a:rPr lang="cs-CZ" i="1" dirty="0"/>
              <a:t>zaškrtnutého checkboxu</a:t>
            </a:r>
            <a:r>
              <a:rPr lang="cs-CZ" dirty="0"/>
              <a:t>: „</a:t>
            </a:r>
            <a:r>
              <a:rPr lang="cs-CZ" b="1" dirty="0"/>
              <a:t>Zkrácené řízení</a:t>
            </a:r>
            <a:r>
              <a:rPr lang="cs-CZ" dirty="0"/>
              <a:t>“.</a:t>
            </a:r>
          </a:p>
          <a:p>
            <a:pPr>
              <a:spcAft>
                <a:spcPts val="450"/>
              </a:spcAft>
            </a:pPr>
            <a:r>
              <a:rPr lang="cs-CZ" dirty="0"/>
              <a:t>V případě, že bude zaškrtnuto </a:t>
            </a:r>
            <a:r>
              <a:rPr lang="cs-CZ" b="1" dirty="0"/>
              <a:t>Zkrácené řízení</a:t>
            </a:r>
            <a:r>
              <a:rPr lang="cs-CZ" dirty="0"/>
              <a:t>, je zadavatel povinen vyplnit </a:t>
            </a:r>
            <a:r>
              <a:rPr lang="cs-CZ" b="1" dirty="0"/>
              <a:t>Odůvodnění</a:t>
            </a:r>
            <a:r>
              <a:rPr lang="cs-CZ" dirty="0"/>
              <a:t>, tzn.: </a:t>
            </a:r>
            <a:r>
              <a:rPr lang="cs-CZ" i="1" dirty="0"/>
              <a:t>uvést zákonem stanové podmínky podle písm. a) odkazem na </a:t>
            </a:r>
            <a:r>
              <a:rPr lang="cs-CZ" b="1" i="1" dirty="0"/>
              <a:t>Předběžné oznámení </a:t>
            </a:r>
            <a:r>
              <a:rPr lang="cs-CZ" i="1" dirty="0"/>
              <a:t>nebo písm. b).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873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sp>
        <p:nvSpPr>
          <p:cNvPr id="5" name="Obdélník 4"/>
          <p:cNvSpPr/>
          <p:nvPr/>
        </p:nvSpPr>
        <p:spPr>
          <a:xfrm>
            <a:off x="6318090" y="1510322"/>
            <a:ext cx="513048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/>
              <a:t>Zadavatel použije v případě Oznámení, na jehož základě budou </a:t>
            </a:r>
            <a:r>
              <a:rPr lang="cs-CZ" i="1" dirty="0"/>
              <a:t>zkráceny lhůty pro podání nabídek</a:t>
            </a:r>
            <a:r>
              <a:rPr lang="cs-CZ" dirty="0"/>
              <a:t> v otevřeném řízení podle § </a:t>
            </a:r>
            <a:r>
              <a:rPr lang="cs-CZ" b="1" dirty="0"/>
              <a:t>57 odst. 2 písm. a) </a:t>
            </a:r>
            <a:r>
              <a:rPr lang="cs-CZ" dirty="0"/>
              <a:t>ZZVZ.</a:t>
            </a:r>
          </a:p>
          <a:p>
            <a:pPr>
              <a:spcAft>
                <a:spcPts val="500"/>
              </a:spcAft>
            </a:pPr>
            <a:r>
              <a:rPr lang="cs-CZ" i="1" dirty="0"/>
              <a:t>V tomto případě zadavatel v záhlaví formuláře označí pole „</a:t>
            </a:r>
            <a:r>
              <a:rPr lang="cs-CZ" b="1" i="1" dirty="0"/>
              <a:t>Na základě tohoto oznámení budou zkráceny lhůty pro doručení nabídek</a:t>
            </a:r>
            <a:r>
              <a:rPr lang="cs-CZ" i="1" dirty="0"/>
              <a:t>“.</a:t>
            </a:r>
          </a:p>
          <a:p>
            <a:pPr>
              <a:spcAft>
                <a:spcPts val="500"/>
              </a:spcAft>
            </a:pPr>
            <a:r>
              <a:rPr lang="cs-CZ" b="1" u="sng" dirty="0"/>
              <a:t>Předběžné oznámení - § 57 odst. 2 F01</a:t>
            </a:r>
            <a:r>
              <a:rPr lang="cs-CZ" u="sng" dirty="0"/>
              <a:t>:</a:t>
            </a:r>
          </a:p>
          <a:p>
            <a:pPr>
              <a:spcAft>
                <a:spcPts val="500"/>
              </a:spcAft>
            </a:pPr>
            <a:r>
              <a:rPr lang="cs-CZ" b="1" i="1" dirty="0"/>
              <a:t>(</a:t>
            </a:r>
            <a:r>
              <a:rPr lang="cs-CZ" i="1" dirty="0"/>
              <a:t>Odesláno k uveřejnění </a:t>
            </a:r>
            <a:r>
              <a:rPr lang="cs-CZ" b="1" i="1" dirty="0"/>
              <a:t>alespoň 35 dnů</a:t>
            </a:r>
            <a:r>
              <a:rPr lang="cs-CZ" i="1" dirty="0"/>
              <a:t> a </a:t>
            </a:r>
            <a:r>
              <a:rPr lang="cs-CZ" b="1" i="1" dirty="0"/>
              <a:t>nejvíce12 měsíců</a:t>
            </a:r>
            <a:r>
              <a:rPr lang="cs-CZ" i="1" dirty="0"/>
              <a:t> přede dnem, kdy bylo odesláno </a:t>
            </a:r>
            <a:r>
              <a:rPr lang="cs-CZ" b="1" i="1" dirty="0"/>
              <a:t>Oznámení o zahájení zadávacího řízení)</a:t>
            </a:r>
            <a:r>
              <a:rPr lang="cs-CZ" i="1" dirty="0"/>
              <a:t>.</a:t>
            </a:r>
            <a:r>
              <a:rPr lang="cs-CZ" dirty="0"/>
              <a:t> </a:t>
            </a:r>
          </a:p>
          <a:p>
            <a:pPr>
              <a:spcAft>
                <a:spcPts val="500"/>
              </a:spcAft>
            </a:pPr>
            <a:r>
              <a:rPr lang="cs-CZ" b="1" dirty="0"/>
              <a:t>Obdobně CZ 01</a:t>
            </a:r>
            <a:r>
              <a:rPr lang="cs-CZ" dirty="0"/>
              <a:t> k uveřejnění nejméně 16 </a:t>
            </a:r>
            <a:r>
              <a:rPr lang="cs-CZ" dirty="0" err="1"/>
              <a:t>prac</a:t>
            </a:r>
            <a:r>
              <a:rPr lang="cs-CZ" dirty="0"/>
              <a:t>. dnů a nejvýše 12 měsíců před zahájením zadávacího řízení, je zadavatel oprávněn v zkrátit lhůtu pro podání nabídek až o 5 pracovních dnů viz § 54 odst. 4 ZZVZ.</a:t>
            </a:r>
            <a:endParaRPr lang="cs-CZ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1510322"/>
            <a:ext cx="5720080" cy="50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7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1573932"/>
            <a:ext cx="5667592" cy="491576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255217" y="1465646"/>
            <a:ext cx="593678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>
                <a:solidFill>
                  <a:srgbClr val="000000"/>
                </a:solidFill>
              </a:rPr>
              <a:t>K rámcové smlouvě nebo DNS</a:t>
            </a:r>
            <a:r>
              <a:rPr lang="cs-CZ" dirty="0">
                <a:solidFill>
                  <a:srgbClr val="000000"/>
                </a:solidFill>
              </a:rPr>
              <a:t>; </a:t>
            </a:r>
            <a:r>
              <a:rPr lang="cs-CZ" i="1" dirty="0">
                <a:solidFill>
                  <a:srgbClr val="000000"/>
                </a:solidFill>
              </a:rPr>
              <a:t>zadavatel dle § </a:t>
            </a:r>
            <a:r>
              <a:rPr lang="cs-CZ" b="1" i="1" dirty="0">
                <a:solidFill>
                  <a:srgbClr val="000000"/>
                </a:solidFill>
              </a:rPr>
              <a:t>133 odst. 1</a:t>
            </a:r>
            <a:r>
              <a:rPr lang="cs-CZ" i="1" dirty="0">
                <a:solidFill>
                  <a:srgbClr val="000000"/>
                </a:solidFill>
              </a:rPr>
              <a:t> zákona uvede právě takový počet dodavatelů se kterými hodlá uzavřít rámcovou smlouvu; </a:t>
            </a:r>
            <a:r>
              <a:rPr lang="cs-CZ" dirty="0">
                <a:solidFill>
                  <a:srgbClr val="000000"/>
                </a:solidFill>
              </a:rPr>
              <a:t>doba trvání standardně není </a:t>
            </a:r>
            <a:r>
              <a:rPr lang="cs-CZ" dirty="0"/>
              <a:t>delší než 4 roky, rovněž </a:t>
            </a:r>
            <a:r>
              <a:rPr lang="cs-CZ" dirty="0">
                <a:solidFill>
                  <a:srgbClr val="000000"/>
                </a:solidFill>
              </a:rPr>
              <a:t>Překročení doby trvání musí být odůvodněno právě v odd. IV.1.3)</a:t>
            </a:r>
            <a:r>
              <a:rPr lang="cs-CZ" i="1" dirty="0">
                <a:solidFill>
                  <a:srgbClr val="000000"/>
                </a:solidFill>
              </a:rPr>
              <a:t>;</a:t>
            </a:r>
          </a:p>
          <a:p>
            <a:pPr>
              <a:spcAft>
                <a:spcPts val="300"/>
              </a:spcAft>
            </a:pPr>
            <a:r>
              <a:rPr lang="cs-CZ" b="1" i="1" dirty="0">
                <a:solidFill>
                  <a:srgbClr val="000000"/>
                </a:solidFill>
              </a:rPr>
              <a:t>Soutěžní dialog </a:t>
            </a:r>
            <a:r>
              <a:rPr lang="cs-CZ" i="1" dirty="0">
                <a:solidFill>
                  <a:srgbClr val="000000"/>
                </a:solidFill>
              </a:rPr>
              <a:t>může probíhat v postupných fázích s cílem snížit počet řešení; </a:t>
            </a:r>
            <a:r>
              <a:rPr lang="cs-CZ" dirty="0">
                <a:solidFill>
                  <a:srgbClr val="000000"/>
                </a:solidFill>
              </a:rPr>
              <a:t>o nichž se bude jednat, podle § 112, </a:t>
            </a:r>
            <a:r>
              <a:rPr lang="cs-CZ" b="1" dirty="0">
                <a:solidFill>
                  <a:srgbClr val="000000"/>
                </a:solidFill>
              </a:rPr>
              <a:t>pokud si tak zadavatel vyhradil v oznámení o zahájení zadávacího řízení</a:t>
            </a:r>
            <a:r>
              <a:rPr lang="cs-CZ" dirty="0">
                <a:solidFill>
                  <a:srgbClr val="000000"/>
                </a:solidFill>
              </a:rPr>
              <a:t> (pouze pokud v oddílu IV.1.1) zvolil Druh řízení</a:t>
            </a:r>
            <a:r>
              <a:rPr lang="cs-CZ" dirty="0"/>
              <a:t>;</a:t>
            </a:r>
          </a:p>
          <a:p>
            <a:pPr>
              <a:spcAft>
                <a:spcPts val="300"/>
              </a:spcAft>
            </a:pPr>
            <a:r>
              <a:rPr lang="cs-CZ" b="1" dirty="0">
                <a:solidFill>
                  <a:srgbClr val="000000"/>
                </a:solidFill>
              </a:rPr>
              <a:t>§ 61 odst. 8</a:t>
            </a:r>
            <a:r>
              <a:rPr lang="cs-CZ" dirty="0">
                <a:solidFill>
                  <a:srgbClr val="000000"/>
                </a:solidFill>
              </a:rPr>
              <a:t> – </a:t>
            </a:r>
            <a:r>
              <a:rPr lang="cs-CZ" dirty="0"/>
              <a:t>možnost zadat zakázku na základě předběžné nabídky;</a:t>
            </a:r>
          </a:p>
          <a:p>
            <a:pPr>
              <a:spcAft>
                <a:spcPts val="300"/>
              </a:spcAft>
            </a:pPr>
            <a:r>
              <a:rPr lang="cs-CZ" b="1" dirty="0">
                <a:solidFill>
                  <a:srgbClr val="000000"/>
                </a:solidFill>
              </a:rPr>
              <a:t>Použití el. aukce</a:t>
            </a:r>
            <a:r>
              <a:rPr lang="cs-CZ" dirty="0">
                <a:solidFill>
                  <a:srgbClr val="000000"/>
                </a:solidFill>
              </a:rPr>
              <a:t> povinnost oznámit skutečnost </a:t>
            </a:r>
            <a:r>
              <a:rPr lang="cs-CZ" dirty="0"/>
              <a:t>oznámení o zahájení zadávacího řízení, jakož i identifikovat podmínky dle </a:t>
            </a:r>
            <a:r>
              <a:rPr lang="cs-CZ" b="1" dirty="0"/>
              <a:t>§ 120 odst. 1.</a:t>
            </a:r>
          </a:p>
          <a:p>
            <a:r>
              <a:rPr lang="cs-CZ" dirty="0"/>
              <a:t>IV.1.8) Údaj, zda se na veřejnou zakázku vztahuje dohoda o vládních zakázkách.</a:t>
            </a:r>
          </a:p>
        </p:txBody>
      </p:sp>
    </p:spTree>
    <p:extLst>
      <p:ext uri="{BB962C8B-B14F-4D97-AF65-F5344CB8AC3E}">
        <p14:creationId xmlns:p14="http://schemas.microsoft.com/office/powerpoint/2010/main" val="2722081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– 2014/24/EU (GPA) bod 17, 18</a:t>
            </a:r>
          </a:p>
        </p:txBody>
      </p:sp>
      <p:sp>
        <p:nvSpPr>
          <p:cNvPr id="2" name="Obdélník 1"/>
          <p:cNvSpPr/>
          <p:nvPr/>
        </p:nvSpPr>
        <p:spPr>
          <a:xfrm>
            <a:off x="495782" y="2269140"/>
            <a:ext cx="7136918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>
                <a:solidFill>
                  <a:srgbClr val="212529"/>
                </a:solidFill>
                <a:latin typeface="-apple-system"/>
              </a:rPr>
              <a:t>Ustanovení GPA – Dohoda o vládních zakázkách byla převzata do zadávacích směrnic EP a Rady EU </a:t>
            </a:r>
            <a:r>
              <a:rPr lang="cs-CZ" b="1" dirty="0"/>
              <a:t>2014/24/EU ve formě mezivládní spolupráce, to vyplývá na evropské úrovní z úpravy směrnic – uplatní se pro „nadlimitní“ VZ.</a:t>
            </a:r>
          </a:p>
          <a:p>
            <a:pPr>
              <a:spcAft>
                <a:spcPts val="300"/>
              </a:spcAft>
            </a:pPr>
            <a:r>
              <a:rPr lang="cs-CZ" dirty="0">
                <a:solidFill>
                  <a:srgbClr val="212529"/>
                </a:solidFill>
                <a:latin typeface="-apple-system"/>
              </a:rPr>
              <a:t>Použití zakotveno ZZVZ zásady veřejného zadávání § </a:t>
            </a:r>
            <a:r>
              <a:rPr lang="cs-CZ" b="1" dirty="0">
                <a:solidFill>
                  <a:srgbClr val="212529"/>
                </a:solidFill>
                <a:latin typeface="-apple-system"/>
              </a:rPr>
              <a:t>6 odst. 3</a:t>
            </a:r>
            <a:r>
              <a:rPr lang="cs-CZ" dirty="0">
                <a:solidFill>
                  <a:srgbClr val="212529"/>
                </a:solidFill>
                <a:latin typeface="-apple-system"/>
              </a:rPr>
              <a:t>, z</a:t>
            </a:r>
            <a:r>
              <a:rPr lang="cs-CZ" dirty="0"/>
              <a:t>achovává princip otevřeného přístupu na trh veřejných zakázek i pro dodavatele z jiných než členských států EU / zákaz diskriminace dodavatelů ze třetích států. [</a:t>
            </a:r>
            <a:r>
              <a:rPr lang="cs-CZ" dirty="0">
                <a:hlinkClick r:id="rId3"/>
              </a:rPr>
              <a:t>Dohoda o veřejných zakázkách (GPA) - Portál o veřejných zakázkách (portal-vz.cz)</a:t>
            </a:r>
            <a:r>
              <a:rPr lang="cs-CZ" dirty="0"/>
              <a:t>]</a:t>
            </a:r>
          </a:p>
          <a:p>
            <a:pPr>
              <a:spcAft>
                <a:spcPts val="300"/>
              </a:spcAft>
            </a:pPr>
            <a:r>
              <a:rPr lang="cs-CZ" dirty="0"/>
              <a:t>Pravidla výběru by neměla být uplatňována způsobem, který přímo či nepřímo diskriminuje hospodářské subjekty z jiných členských států nebo třetích zemí; </a:t>
            </a:r>
            <a:r>
              <a:rPr lang="es-ES" dirty="0"/>
              <a:t>v souladu se směrnicí 96/71/ES </a:t>
            </a:r>
            <a:r>
              <a:rPr lang="cs-CZ" dirty="0"/>
              <a:t>např. </a:t>
            </a:r>
            <a:r>
              <a:rPr lang="cs-CZ" i="1" dirty="0"/>
              <a:t>omezování účasti zahraničních pracovníků</a:t>
            </a:r>
            <a:r>
              <a:rPr lang="cs-CZ" dirty="0"/>
              <a:t>.</a:t>
            </a:r>
          </a:p>
          <a:p>
            <a:pPr>
              <a:spcAft>
                <a:spcPts val="300"/>
              </a:spcAft>
            </a:pPr>
            <a:r>
              <a:rPr lang="cs-CZ" i="1" dirty="0"/>
              <a:t>V neposlední řadě je součástí opatření zaručující dodržování práv pracovníků při vnášení nadnárodního prvku do pracovního poměru.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82" y="1573932"/>
            <a:ext cx="7136918" cy="6357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876" y="1573932"/>
            <a:ext cx="3335750" cy="4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54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1571625"/>
            <a:ext cx="5502269" cy="516710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998052" y="1571625"/>
            <a:ext cx="595264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/>
              <a:t>IV.2.1) Předchozí uveřejnění formulářů F01 (</a:t>
            </a:r>
            <a:r>
              <a:rPr lang="cs-CZ" i="1" dirty="0"/>
              <a:t>Oznámení předběžných informací</a:t>
            </a:r>
            <a:r>
              <a:rPr lang="cs-CZ" dirty="0"/>
              <a:t>) za účelem zkrácení lhůt; F03 - </a:t>
            </a:r>
            <a:r>
              <a:rPr lang="cs-CZ" b="1" i="1" dirty="0"/>
              <a:t>navazující kopie a obměna informací </a:t>
            </a:r>
            <a:r>
              <a:rPr lang="cs-CZ" i="1" dirty="0"/>
              <a:t>(souhrn) Oznámení o uzavřených smlouvách</a:t>
            </a:r>
            <a:r>
              <a:rPr lang="cs-CZ" dirty="0"/>
              <a:t> z rámcové dohody nebo DNS (</a:t>
            </a:r>
            <a:r>
              <a:rPr lang="cs-CZ" b="1" i="1" dirty="0"/>
              <a:t>137 a 142</a:t>
            </a:r>
            <a:r>
              <a:rPr lang="cs-CZ" dirty="0"/>
              <a:t>).</a:t>
            </a:r>
          </a:p>
          <a:p>
            <a:pPr>
              <a:spcAft>
                <a:spcPts val="300"/>
              </a:spcAft>
            </a:pPr>
            <a:r>
              <a:rPr lang="cs-CZ" dirty="0"/>
              <a:t>IV. 2.3) nahrazuje lhůta pro podání nabídek; resp. </a:t>
            </a:r>
            <a:r>
              <a:rPr lang="cs-CZ" i="1" dirty="0"/>
              <a:t>v případě „</a:t>
            </a:r>
            <a:r>
              <a:rPr lang="cs-CZ" b="1" i="1" dirty="0"/>
              <a:t>vícekolových</a:t>
            </a:r>
            <a:r>
              <a:rPr lang="cs-CZ" i="1" dirty="0"/>
              <a:t>“ zadávacích řízení</a:t>
            </a:r>
          </a:p>
          <a:p>
            <a:pPr>
              <a:spcAft>
                <a:spcPts val="300"/>
              </a:spcAft>
            </a:pPr>
            <a:r>
              <a:rPr lang="cs-CZ" dirty="0"/>
              <a:t>IV. 2.4) doklady v jiném než českém jazyce se předkládají s předkladem; </a:t>
            </a:r>
            <a:r>
              <a:rPr lang="cs-CZ" b="1" dirty="0"/>
              <a:t>to neplatí pro doklady ve slovenském jazyce</a:t>
            </a:r>
            <a:endParaRPr lang="cs-CZ" b="1" i="1" dirty="0"/>
          </a:p>
          <a:p>
            <a:pPr>
              <a:spcAft>
                <a:spcPts val="300"/>
              </a:spcAft>
            </a:pPr>
            <a:r>
              <a:rPr lang="cs-CZ" dirty="0"/>
              <a:t>IV. 2.6) jedná se o zadávací lhůtu dle § </a:t>
            </a:r>
            <a:r>
              <a:rPr lang="cs-CZ" b="1" dirty="0"/>
              <a:t>40</a:t>
            </a:r>
            <a:r>
              <a:rPr lang="cs-CZ" dirty="0"/>
              <a:t> ZZVZ </a:t>
            </a:r>
          </a:p>
          <a:p>
            <a:pPr>
              <a:spcAft>
                <a:spcPts val="300"/>
              </a:spcAft>
            </a:pPr>
            <a:r>
              <a:rPr lang="cs-CZ" dirty="0"/>
              <a:t>IV. 2.2) a IV. 2.7) </a:t>
            </a:r>
            <a:r>
              <a:rPr lang="cs-CZ" i="1" dirty="0"/>
              <a:t>není stanovena lhůta pro otevření el. podaných nabídek v návaznosti na uplynutí lhůty pro podání nabídek</a:t>
            </a:r>
            <a:r>
              <a:rPr lang="cs-CZ" dirty="0"/>
              <a:t> </a:t>
            </a:r>
          </a:p>
          <a:p>
            <a:pPr>
              <a:spcAft>
                <a:spcPts val="300"/>
              </a:spcAft>
            </a:pPr>
            <a:r>
              <a:rPr lang="cs-CZ" b="1" i="1" dirty="0"/>
              <a:t>Zpřístupnění dle vyhlášky č. 260/2016 § 6 odst. 2 </a:t>
            </a:r>
            <a:r>
              <a:rPr lang="cs-CZ" i="1" dirty="0"/>
              <a:t>„odšifrování a otevření bylo provedeno vždy za účasti dvou nebo více oprávněných osob“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205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1573931"/>
            <a:ext cx="5875128" cy="422058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370911" y="1573930"/>
            <a:ext cx="58210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VI.1) opakování veřejné zakázky se stejným předmětem plnění v souladu s § 51 odst. 4 před </a:t>
            </a:r>
            <a:r>
              <a:rPr lang="cs-CZ" i="1" dirty="0"/>
              <a:t>ukončením zadávacího řízení</a:t>
            </a:r>
            <a:r>
              <a:rPr lang="cs-CZ" dirty="0"/>
              <a:t> může zadavatel </a:t>
            </a:r>
            <a:r>
              <a:rPr lang="cs-CZ" i="1" dirty="0"/>
              <a:t>zahájit zadávací řízení na veřejnou zakázku s obdobným předmětem plnění</a:t>
            </a:r>
            <a:r>
              <a:rPr lang="cs-CZ" dirty="0"/>
              <a:t>; v rámci dalších informací </a:t>
            </a:r>
            <a:r>
              <a:rPr lang="cs-CZ" b="1" dirty="0"/>
              <a:t>VI.3</a:t>
            </a:r>
            <a:r>
              <a:rPr lang="cs-CZ" dirty="0"/>
              <a:t>) ostatní relevantní informace, které se vztahují k dané veřejné zakázce, resp. </a:t>
            </a:r>
            <a:r>
              <a:rPr lang="cs-CZ" i="1" dirty="0"/>
              <a:t>odkaz k některé z položek předchozího formuláře</a:t>
            </a:r>
            <a:r>
              <a:rPr lang="cs-CZ" dirty="0"/>
              <a:t>.</a:t>
            </a:r>
          </a:p>
          <a:p>
            <a:r>
              <a:rPr lang="cs-CZ" dirty="0"/>
              <a:t>VI.2) </a:t>
            </a:r>
            <a:r>
              <a:rPr lang="cs-CZ" b="1" i="1" dirty="0"/>
              <a:t>z hlediska validace s odkazem k příloze číslo 7 se nejedná o povinně uveřejňovaný údaj; </a:t>
            </a:r>
            <a:r>
              <a:rPr lang="cs-CZ" i="1" dirty="0"/>
              <a:t>nicméně s odkazem k § 221 neumožňuje zákon odmítnout el. fakturu v souladu se ZZVZ a nařízením </a:t>
            </a:r>
            <a:r>
              <a:rPr lang="cs-CZ" i="1" dirty="0" err="1"/>
              <a:t>eIDAS</a:t>
            </a:r>
            <a:r>
              <a:rPr lang="cs-CZ" i="1" dirty="0"/>
              <a:t> (</a:t>
            </a:r>
            <a:r>
              <a:rPr lang="cs-CZ" dirty="0"/>
              <a:t>Evropské unie č. 910/2014); </a:t>
            </a:r>
            <a:r>
              <a:rPr lang="cs-CZ" i="1" dirty="0"/>
              <a:t>přičemž jedním z cílů tohoto nařízení je odstranění stávajících překážek přeshraničního využívání prostředků pro elektronickou komunikaci</a:t>
            </a:r>
            <a:r>
              <a:rPr lang="cs-CZ" dirty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38845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Příloha č. 7 k vyhlášce č. 168/2016 Sb.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13392" y="1573932"/>
            <a:ext cx="639550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30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VI.4)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Přezkumná řízení: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/>
              <a:t>odkaz k dohledu nad dodržováním zákona; obdobně se uvádí např. v oznámení o výsledku zadávacího řízení ve formuláři F03.</a:t>
            </a:r>
          </a:p>
          <a:p>
            <a:pPr marL="285750" indent="-28575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§ 274 - </a:t>
            </a:r>
            <a:r>
              <a:rPr lang="cs-CZ" b="1" dirty="0"/>
              <a:t>Přechodná ustanovení k dohledu nad dodržováním zákona </a:t>
            </a:r>
            <a:endParaRPr lang="cs-CZ" dirty="0"/>
          </a:p>
          <a:p>
            <a:pPr fontAlgn="base">
              <a:spcAft>
                <a:spcPts val="300"/>
              </a:spcAft>
            </a:pPr>
            <a:r>
              <a:rPr lang="cs-CZ" i="1" dirty="0"/>
              <a:t>V případě zadávání na základě rámcové smlouvy uzavřené ve znění účinném přede dnem nabytí účinnosti tohoto zákona se postupuje </a:t>
            </a:r>
            <a:r>
              <a:rPr lang="pl-PL" i="1" dirty="0"/>
              <a:t>podle zákona č. 137/2006 </a:t>
            </a:r>
            <a:r>
              <a:rPr lang="pl-PL" dirty="0"/>
              <a:t>Sb., </a:t>
            </a:r>
            <a:r>
              <a:rPr lang="cs-CZ" i="1" dirty="0"/>
              <a:t>v řízeních o přezkoumání úkonů zadavatele a řízení o správních deliktech zahájených Úřadem po dni nabytí účinnosti tohoto zákona; </a:t>
            </a:r>
          </a:p>
          <a:p>
            <a:pPr marL="285750" indent="-28575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§ 275 - </a:t>
            </a:r>
            <a:r>
              <a:rPr lang="cs-CZ" b="1" dirty="0"/>
              <a:t>Přechodná ustanovení pro informační systém a uveřejňování se</a:t>
            </a:r>
            <a:r>
              <a:rPr lang="cs-CZ" dirty="0"/>
              <a:t> provede podle tohoto zákona č. 134/2016 Sb.</a:t>
            </a:r>
          </a:p>
          <a:p>
            <a:pPr fontAlgn="base">
              <a:spcAft>
                <a:spcPts val="300"/>
              </a:spcAft>
            </a:pPr>
            <a:r>
              <a:rPr lang="cs-CZ" i="1" dirty="0"/>
              <a:t>=&gt; i v takovém případě by měly odkazy dle čl.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VI.4.3)</a:t>
            </a:r>
            <a:r>
              <a:rPr lang="cs-CZ" i="1" dirty="0"/>
              <a:t> na příslušná ustanovení odpovídat této skutečnosti.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83" y="1517551"/>
            <a:ext cx="4231410" cy="53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8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Netransparentnost znamená stupeň společenské škodlivosti velmi vysoký</a:t>
            </a:r>
            <a:endParaRPr lang="cs-CZ" sz="2400" dirty="0">
              <a:latin typeface="+mj-lt"/>
            </a:endParaRP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CDAA665-6827-4E0A-AF91-6379BA320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929938"/>
            <a:ext cx="11330790" cy="4784046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cs-CZ" sz="2000" b="1" dirty="0"/>
              <a:t>Porušení uveřejňování obecně z hlediska závažnosti skutkové podstaty přestupku.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cs-CZ" sz="2000" b="1" dirty="0"/>
              <a:t>Absence uveřejnění představuje nejvyšší stupeň společenské škodlivosti</a:t>
            </a:r>
            <a:r>
              <a:rPr lang="cs-CZ" sz="2000" dirty="0"/>
              <a:t>, kdy zadavatelé postupují při z</a:t>
            </a:r>
            <a:r>
              <a:rPr lang="cs-CZ" sz="2000" i="1" dirty="0"/>
              <a:t>adávání veřejných zakázek mimo zákonem popsaný formalizovaný postup </a:t>
            </a:r>
            <a:r>
              <a:rPr lang="cs-CZ" sz="2000" b="1" i="1" dirty="0"/>
              <a:t>S0441,0461/2018/VZ.</a:t>
            </a:r>
            <a:endParaRPr lang="cs-CZ" sz="2000" i="1" dirty="0"/>
          </a:p>
          <a:p>
            <a:pPr>
              <a:spcAft>
                <a:spcPts val="500"/>
              </a:spcAft>
            </a:pPr>
            <a:r>
              <a:rPr lang="cs-CZ" sz="2000" u="sng" dirty="0"/>
              <a:t>Úřad pro ochranu hospodářské soutěže (ÚOHS) považuje obecně za nejvíce závažný</a:t>
            </a:r>
            <a:r>
              <a:rPr lang="cs-CZ" sz="2000" dirty="0"/>
              <a:t>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postup zadavatele </a:t>
            </a:r>
            <a:r>
              <a:rPr lang="cs-CZ" sz="2000" b="1" dirty="0"/>
              <a:t>bez zahájení zadávacího řízení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vyloučení soutěže</a:t>
            </a:r>
            <a:r>
              <a:rPr lang="cs-CZ" sz="2000" dirty="0"/>
              <a:t>, neumožnění podání nabídek potenciálních dodavatelů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omezení efektivního soutěžního prostředí o dané veřejné zakázky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výrazné </a:t>
            </a:r>
            <a:r>
              <a:rPr lang="cs-CZ" sz="2000" b="1" dirty="0"/>
              <a:t>narušení základních principů zadávání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nehospodárné vynakládání prostředků</a:t>
            </a:r>
          </a:p>
        </p:txBody>
      </p:sp>
    </p:spTree>
    <p:extLst>
      <p:ext uri="{BB962C8B-B14F-4D97-AF65-F5344CB8AC3E}">
        <p14:creationId xmlns:p14="http://schemas.microsoft.com/office/powerpoint/2010/main" val="3378878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</a:t>
            </a:r>
            <a:r>
              <a:rPr lang="cs-CZ" sz="2400" dirty="0"/>
              <a:t>Žádost</a:t>
            </a:r>
            <a:endParaRPr lang="cs-CZ" sz="240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56" y="1573932"/>
            <a:ext cx="4528728" cy="522404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39656" y="157393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300"/>
              </a:spcAft>
              <a:buAutoNum type="arabicParenR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Objednáváme uveřejnění přiložených informací ve VVZ; k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zajištění úhrady poplatku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za služby spojené s </a:t>
            </a:r>
            <a:r>
              <a:rPr lang="cs-CZ" dirty="0"/>
              <a:t>uveřejněním formuláře;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cs-CZ" dirty="0"/>
              <a:t>Formulář „</a:t>
            </a:r>
            <a:r>
              <a:rPr lang="cs-CZ" b="1" dirty="0"/>
              <a:t>Žádost</a:t>
            </a:r>
            <a:r>
              <a:rPr lang="cs-CZ" dirty="0"/>
              <a:t>“ není jako celek uveřejňován;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cs-CZ" dirty="0"/>
              <a:t>Objednávka (</a:t>
            </a:r>
            <a:r>
              <a:rPr lang="cs-CZ" i="1" dirty="0"/>
              <a:t>číslo</a:t>
            </a:r>
            <a:r>
              <a:rPr lang="cs-CZ" dirty="0"/>
              <a:t>) jako vlastní identifikátor zadavatele, pod kterým objednává uveřejnění formuláře a pod kterým bude evidována Objednávka a vystavena položka faktury.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cs-CZ" dirty="0"/>
              <a:t>V případě navazujícího uveřejnění nutnost doplnit předchozí uveřejnění ve VVZ - Proces navazování formulářů F03 (</a:t>
            </a:r>
            <a:r>
              <a:rPr lang="cs-CZ" i="1" dirty="0"/>
              <a:t>zda formulář, který zahájil veřejnou zakázku a na nějž se navazuje v TED existuje</a:t>
            </a:r>
            <a:r>
              <a:rPr lang="cs-CZ" dirty="0"/>
              <a:t>)</a:t>
            </a:r>
          </a:p>
          <a:p>
            <a:r>
              <a:rPr lang="it-IT" b="1" dirty="0"/>
              <a:t>II) Informace pro statistické účely</a:t>
            </a:r>
            <a:r>
              <a:rPr lang="cs-CZ" dirty="0"/>
              <a:t>: údaje se opakují v souladu s informacemi uvedenými ve formuláři / v části k uveřejnění</a:t>
            </a:r>
          </a:p>
        </p:txBody>
      </p:sp>
    </p:spTree>
    <p:extLst>
      <p:ext uri="{BB962C8B-B14F-4D97-AF65-F5344CB8AC3E}">
        <p14:creationId xmlns:p14="http://schemas.microsoft.com/office/powerpoint/2010/main" val="11790254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- Žádost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2" y="1495508"/>
            <a:ext cx="5610225" cy="33147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229550" y="1495508"/>
            <a:ext cx="5197709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Pokud zaškrtne </a:t>
            </a:r>
            <a:r>
              <a:rPr 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Ano,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bude formulář automaticky odeslán do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TEDu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cs-CZ" dirty="0"/>
              <a:t>Pokud zaškrtne </a:t>
            </a:r>
            <a:r>
              <a:rPr lang="cs-CZ" b="1" i="1" dirty="0"/>
              <a:t>Ne</a:t>
            </a:r>
            <a:r>
              <a:rPr lang="cs-CZ" dirty="0"/>
              <a:t>, formulář nebude do </a:t>
            </a:r>
            <a:r>
              <a:rPr lang="cs-CZ" dirty="0" err="1"/>
              <a:t>TEDu</a:t>
            </a:r>
            <a:r>
              <a:rPr lang="cs-CZ" dirty="0"/>
              <a:t> odeslán, a to i v případě, že zadavatel má zákonnou povinnost formulář v </a:t>
            </a:r>
            <a:r>
              <a:rPr lang="cs-CZ" dirty="0" err="1"/>
              <a:t>TEDu</a:t>
            </a:r>
            <a:r>
              <a:rPr lang="cs-CZ" dirty="0"/>
              <a:t> uveřejnit a logickou vazbou vyplňuje formulář k nadlimitním VZ.</a:t>
            </a:r>
          </a:p>
          <a:p>
            <a:r>
              <a:rPr lang="cs-CZ" u="sng" dirty="0"/>
              <a:t>Ke změně v objednávky nelze použít F14</a:t>
            </a:r>
            <a:r>
              <a:rPr lang="cs-CZ" dirty="0"/>
              <a:t>; </a:t>
            </a:r>
            <a:r>
              <a:rPr lang="cs-CZ" b="1" i="1" dirty="0"/>
              <a:t>zadavateli se doporučuje dbát zvýšenou pozornost při vyplňování shora uvedených položek, změna položek Žádosti u opravného formuláře, nebude provozovatelem VVZ akceptována.</a:t>
            </a:r>
            <a:endParaRPr 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95782" y="4950300"/>
            <a:ext cx="11055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Zakázka v souladu s usnesením vlády o uplatňování environmentálních požadavků: UV 465/2010 – zrušeno (nově </a:t>
            </a:r>
            <a:r>
              <a:rPr lang="cs-CZ" b="1" dirty="0"/>
              <a:t>531/2017</a:t>
            </a:r>
            <a:r>
              <a:rPr lang="cs-CZ" dirty="0"/>
              <a:t>) „</a:t>
            </a:r>
            <a:r>
              <a:rPr lang="cs-CZ" i="1" dirty="0"/>
              <a:t>o Pravidlech uplatňování odpovědného přístupu při zadávání veřejných zakázek a nákupech státní správy a samosprávy</a:t>
            </a:r>
            <a:r>
              <a:rPr lang="cs-CZ" dirty="0"/>
              <a:t>“ k dispozici na </a:t>
            </a:r>
            <a:r>
              <a:rPr lang="cs-CZ" dirty="0">
                <a:hlinkClick r:id="rId4"/>
              </a:rPr>
              <a:t>Šetrná veřejná správa - Ministerstvo životního prostředí (mzp.cz)</a:t>
            </a:r>
            <a:r>
              <a:rPr lang="cs-CZ" dirty="0"/>
              <a:t>; tzv</a:t>
            </a:r>
            <a:r>
              <a:rPr lang="cs-CZ" i="1" dirty="0"/>
              <a:t>. běžné nákupy, tj. na nákupy produktů a služeb k zajištění chodu kterékoli instituce/úřadu, bez ohledu na oblast jeho působnosti a specifické potřeby. Nové zásady </a:t>
            </a:r>
            <a:r>
              <a:rPr lang="cs-CZ" b="1" i="1" dirty="0"/>
              <a:t>§ 6 odst. 4 </a:t>
            </a:r>
            <a:r>
              <a:rPr lang="cs-CZ" i="1" dirty="0"/>
              <a:t>(</a:t>
            </a:r>
            <a:r>
              <a:rPr lang="cs-CZ" b="1" i="1" dirty="0"/>
              <a:t>zásady sociálně odpovědného zadávání, environmentálně odpovědného zadávání a inovací</a:t>
            </a:r>
            <a:r>
              <a:rPr lang="cs-CZ" i="1" dirty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548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783" y="1069876"/>
            <a:ext cx="11055019" cy="504056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Informace ve formuláři </a:t>
            </a:r>
            <a:r>
              <a:rPr lang="cs-CZ" sz="2400" dirty="0"/>
              <a:t>- Žádost</a:t>
            </a:r>
            <a:endParaRPr lang="cs-CZ" sz="2400" dirty="0">
              <a:latin typeface="+mj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1603059"/>
            <a:ext cx="5576288" cy="519093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080760" y="1667065"/>
            <a:ext cx="533368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Smluvní vztah při plnění Žádosti se řídí ustanovením §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1746 odst. 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zákona č. 89/2012 Sb.; </a:t>
            </a:r>
            <a:r>
              <a:rPr lang="cs-CZ" dirty="0"/>
              <a:t>podkladem pro uveřejnění oznámení je Žádost, dále 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ředpokladem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přijetí žádosti </a:t>
            </a:r>
            <a:r>
              <a:rPr lang="cs-CZ" b="1" dirty="0"/>
              <a:t>Provozovatelem VVZ</a:t>
            </a:r>
            <a:r>
              <a:rPr lang="cs-CZ" dirty="0"/>
              <a:t> jsou Validační pravidla.</a:t>
            </a:r>
          </a:p>
          <a:p>
            <a:pPr>
              <a:spcAft>
                <a:spcPts val="1400"/>
              </a:spcAft>
            </a:pPr>
            <a:r>
              <a:rPr lang="cs-CZ" i="1" dirty="0"/>
              <a:t>K řádnému vyplnění používá Zadavatel platné </a:t>
            </a:r>
            <a:r>
              <a:rPr lang="cs-CZ" b="1" i="1" dirty="0"/>
              <a:t>Metodické pokyny</a:t>
            </a:r>
            <a:r>
              <a:rPr lang="cs-CZ" i="1" dirty="0"/>
              <a:t> vypracované a vydané Provozovatelem VVZ.</a:t>
            </a:r>
          </a:p>
          <a:p>
            <a:pPr>
              <a:spcAft>
                <a:spcPts val="1400"/>
              </a:spcAft>
            </a:pPr>
            <a:r>
              <a:rPr lang="cs-CZ" b="1" dirty="0"/>
              <a:t>V rámci své předchozí registrace </a:t>
            </a:r>
            <a:r>
              <a:rPr lang="cs-CZ" dirty="0"/>
              <a:t>uživatel vybral způsob zasílání faktury - </a:t>
            </a:r>
            <a:r>
              <a:rPr lang="cs-CZ" i="1" dirty="0"/>
              <a:t>buď jednotlivě po každém uveřejnění, nebo souhrnně za zúčtovací období</a:t>
            </a:r>
            <a:r>
              <a:rPr lang="cs-CZ" dirty="0"/>
              <a:t> - (</a:t>
            </a:r>
            <a:r>
              <a:rPr lang="cs-CZ" i="1" dirty="0"/>
              <a:t>jednou měsíčně</a:t>
            </a:r>
            <a:r>
              <a:rPr lang="cs-CZ" dirty="0"/>
              <a:t>).</a:t>
            </a:r>
          </a:p>
          <a:p>
            <a:pPr>
              <a:spcAft>
                <a:spcPts val="1400"/>
              </a:spcAft>
            </a:pPr>
            <a:r>
              <a:rPr lang="cs-CZ" b="1" dirty="0"/>
              <a:t>Fakturační a kontaktní údaje</a:t>
            </a:r>
            <a:r>
              <a:rPr lang="cs-CZ" dirty="0"/>
              <a:t> jsou zároveň předvyplněné do žádosti při vytváření formuláře (</a:t>
            </a:r>
            <a:r>
              <a:rPr lang="cs-CZ" i="1" dirty="0"/>
              <a:t>přeneseny z profilových údajů v aplikaci VVZ</a:t>
            </a:r>
            <a:r>
              <a:rPr lang="cs-CZ" dirty="0"/>
              <a:t>) fakturační údaje nelze editovat.</a:t>
            </a:r>
          </a:p>
        </p:txBody>
      </p:sp>
    </p:spTree>
    <p:extLst>
      <p:ext uri="{BB962C8B-B14F-4D97-AF65-F5344CB8AC3E}">
        <p14:creationId xmlns:p14="http://schemas.microsoft.com/office/powerpoint/2010/main" val="40378922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/>
              <a:t>Uveřejňovací povinnosti po uzavření smlouvy / ukončení řízení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1" y="1916832"/>
            <a:ext cx="101060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94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794913"/>
            <a:ext cx="11055019" cy="1649328"/>
          </a:xfrm>
        </p:spPr>
        <p:txBody>
          <a:bodyPr>
            <a:noAutofit/>
          </a:bodyPr>
          <a:lstStyle/>
          <a:p>
            <a:r>
              <a:rPr lang="cs-CZ" sz="2200" dirty="0">
                <a:latin typeface="+mj-lt"/>
              </a:rPr>
              <a:t>Doplnění oddílu </a:t>
            </a:r>
            <a:r>
              <a:rPr lang="cs-CZ" sz="2200" dirty="0"/>
              <a:t>- </a:t>
            </a:r>
            <a:r>
              <a:rPr lang="cs-CZ" sz="2200" dirty="0">
                <a:latin typeface="+mj-lt"/>
              </a:rPr>
              <a:t>II.1.7) Konečná hodnota veřejné zakázky: </a:t>
            </a:r>
            <a:r>
              <a:rPr lang="cs-CZ" sz="2200" u="sng" dirty="0">
                <a:latin typeface="+mj-lt"/>
              </a:rPr>
              <a:t>Oznámení o uzavření smlouvy na základě rámcové dohody</a:t>
            </a:r>
            <a:r>
              <a:rPr lang="cs-CZ" sz="2200" dirty="0">
                <a:latin typeface="+mj-lt"/>
              </a:rPr>
              <a:t> </a:t>
            </a:r>
            <a:r>
              <a:rPr lang="cs-CZ" sz="2200" b="1" dirty="0"/>
              <a:t>§ 137 písm. b) ZZVZ</a:t>
            </a:r>
            <a:endParaRPr lang="cs-CZ" sz="2200" dirty="0">
              <a:latin typeface="+mj-lt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200" b="1" dirty="0">
                <a:latin typeface="+mj-lt"/>
              </a:rPr>
              <a:t>Celková cena / hodnota veřejné zakázky</a:t>
            </a:r>
            <a:r>
              <a:rPr lang="cs-CZ" sz="2200" dirty="0">
                <a:latin typeface="+mj-lt"/>
              </a:rPr>
              <a:t> byla stanovena na základě zadávacího řízení (</a:t>
            </a:r>
            <a:r>
              <a:rPr lang="cs-CZ" sz="2200" i="1" dirty="0">
                <a:latin typeface="+mj-lt"/>
              </a:rPr>
              <a:t>před uzavřením smlouvy na jednotlivá plnění zadávaná na základě rámcové dohody</a:t>
            </a:r>
            <a:r>
              <a:rPr lang="cs-CZ" sz="2200" dirty="0">
                <a:latin typeface="+mj-lt"/>
              </a:rPr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78" y="1290857"/>
            <a:ext cx="11055019" cy="504056"/>
          </a:xfrm>
        </p:spPr>
        <p:txBody>
          <a:bodyPr/>
          <a:lstStyle/>
          <a:p>
            <a:r>
              <a:rPr lang="cs-CZ" sz="2400" dirty="0"/>
              <a:t>Oznámení o uzavření smlouvy</a:t>
            </a:r>
            <a:r>
              <a:rPr lang="cs-CZ" sz="2400" dirty="0">
                <a:latin typeface="+mj-lt"/>
              </a:rPr>
              <a:t>: Zvláštní postupy – ČÁST ŠESTÁ</a:t>
            </a:r>
            <a:br>
              <a:rPr lang="cs-CZ" sz="2400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8" y="3444241"/>
            <a:ext cx="9454821" cy="33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79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78" y="1290857"/>
            <a:ext cx="11055019" cy="504056"/>
          </a:xfrm>
        </p:spPr>
        <p:txBody>
          <a:bodyPr/>
          <a:lstStyle/>
          <a:p>
            <a:r>
              <a:rPr lang="cs-CZ" sz="2400" dirty="0"/>
              <a:t>Oznámení o uzavření smlouvy</a:t>
            </a:r>
            <a:r>
              <a:rPr lang="cs-CZ" sz="2400" dirty="0">
                <a:latin typeface="+mj-lt"/>
              </a:rPr>
              <a:t>: Zvláštní postupy – ČÁST ŠESTÁ</a:t>
            </a:r>
            <a:br>
              <a:rPr lang="cs-CZ" sz="2400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597133" y="1678047"/>
            <a:ext cx="4958842" cy="499912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200" b="1" dirty="0">
                <a:latin typeface="+mj-lt"/>
              </a:rPr>
              <a:t>Oznámení o uzavření smlouvy v DNS (§ 138)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200" dirty="0">
                <a:latin typeface="+mj-lt"/>
              </a:rPr>
              <a:t>Konečná hodnota VZ (</a:t>
            </a:r>
            <a:r>
              <a:rPr lang="cs-CZ" sz="2200" i="1" dirty="0"/>
              <a:t>k faktickému uzavření smlouvy na VZ nedochází v zadávacím řízení, kterým je zaváděn dynamický nákupní systém), ale </a:t>
            </a:r>
            <a:r>
              <a:rPr lang="cs-CZ" sz="2200" dirty="0"/>
              <a:t>při zadávaní dílčích VZ na základě DNS </a:t>
            </a:r>
            <a:r>
              <a:rPr lang="cs-CZ" sz="2200" b="1" dirty="0"/>
              <a:t>(</a:t>
            </a:r>
            <a:r>
              <a:rPr lang="cs-CZ" sz="2200" b="1" i="1" dirty="0">
                <a:latin typeface="+mj-lt"/>
              </a:rPr>
              <a:t>zadavatel uvede souhrnně hodnotu za ty VZ, které již byly zadány a jsou uvedeny v oddíle V.)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200" b="1" i="1" dirty="0">
                <a:latin typeface="+mj-lt"/>
              </a:rPr>
              <a:t>Z. doplní tolik výsledků, </a:t>
            </a:r>
            <a:r>
              <a:rPr lang="cs-CZ" sz="2200" dirty="0">
                <a:latin typeface="+mj-lt"/>
              </a:rPr>
              <a:t>kolik je mu v době odeslání formuláře známo.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760" y="1678047"/>
            <a:ext cx="6161854" cy="51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130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2666" y="1746600"/>
            <a:ext cx="5864275" cy="4193282"/>
          </a:xfrm>
        </p:spPr>
        <p:txBody>
          <a:bodyPr>
            <a:noAutofit/>
          </a:bodyPr>
          <a:lstStyle/>
          <a:p>
            <a:pPr marL="342900" indent="-342900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800" dirty="0"/>
              <a:t>Jedná se dle ZZVZ o tzv. Oznámení o změně ve smyslu § 222 odst. 8 ZZVZ.</a:t>
            </a:r>
          </a:p>
          <a:p>
            <a:pPr marL="342900" indent="-342900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800" dirty="0"/>
              <a:t>Oznámení o změně je určeno pro zadavatele všech veřejných zakázek s výjimkou veřejných zakázek v oblasti obrany nebo bezpečnosti.</a:t>
            </a:r>
          </a:p>
          <a:p>
            <a:pPr marL="342900" indent="-342900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800" dirty="0"/>
              <a:t>Formulář F20 NENÍ možné opravit prostřednictvím formuláře F14 – Oprava. V případě nutnosti úpravy údajů v uveřejněném formuláři F20 zadavatel MUSÍ uveřejnit NOVÝ formulář F20 a navázat jej na původní formulář, kterým oznamoval zadání veřejné zakázky, např. F03 nebo CZ03.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2666" y="1258618"/>
            <a:ext cx="11055019" cy="504056"/>
          </a:xfrm>
        </p:spPr>
        <p:txBody>
          <a:bodyPr/>
          <a:lstStyle/>
          <a:p>
            <a:r>
              <a:rPr lang="cs-CZ" sz="2400" dirty="0"/>
              <a:t>F20 - Oznámení o změně 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41" y="448056"/>
            <a:ext cx="5318896" cy="54971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81" y="5945240"/>
            <a:ext cx="11909619" cy="7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343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2666" y="1258618"/>
            <a:ext cx="11055019" cy="504056"/>
          </a:xfrm>
        </p:spPr>
        <p:txBody>
          <a:bodyPr/>
          <a:lstStyle/>
          <a:p>
            <a:r>
              <a:rPr lang="cs-CZ" sz="2400" dirty="0"/>
              <a:t>F20 - Oznámení o změně 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452661" y="1762674"/>
            <a:ext cx="11691257" cy="35930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"/>
              </a:spcAft>
            </a:pPr>
            <a:r>
              <a:rPr lang="cs-CZ" sz="1800" dirty="0"/>
              <a:t>Pro řádné splnění požadavků podle ustanovení § 222 odst. 8 zákona je přitom nezbytné kumulativní naplnění tří podmínek: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jednak podmínky samotného </a:t>
            </a:r>
            <a:r>
              <a:rPr lang="cs-CZ" sz="1800" b="1" dirty="0"/>
              <a:t>odeslání oznámení o změně závazku k uveřejnění</a:t>
            </a:r>
            <a:r>
              <a:rPr lang="cs-CZ" sz="1800" dirty="0"/>
              <a:t>, dále podmínky provést odeslání oznámení o změně závazku k uveřejnění v zákonem stanovené lhůtě, tj. </a:t>
            </a:r>
            <a:r>
              <a:rPr lang="cs-CZ" sz="1800" b="1" i="1" dirty="0"/>
              <a:t>do 30 dnů od změny závazku</a:t>
            </a:r>
            <a:r>
              <a:rPr lang="cs-CZ" sz="1800" b="1" dirty="0"/>
              <a:t>, a v neposlední řadě podmínky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učinit tak </a:t>
            </a:r>
            <a:r>
              <a:rPr lang="cs-CZ" sz="1800" b="1" dirty="0"/>
              <a:t>způsobem předepsaným v ustanovení § 212 zákona</a:t>
            </a:r>
            <a:r>
              <a:rPr lang="cs-CZ" sz="1800" dirty="0"/>
              <a:t>, z něhož vyplývá povinnost uveřejnění ve VVZ, jde-li o podlimitní veřejnou zakázku, když </a:t>
            </a:r>
            <a:r>
              <a:rPr lang="cs-CZ" sz="1800" b="1" dirty="0"/>
              <a:t>konkrétně pro tento druh oznámení se použije standardní formulář F20</a:t>
            </a:r>
            <a:r>
              <a:rPr lang="cs-CZ" sz="1800" dirty="0"/>
              <a:t> „</a:t>
            </a:r>
            <a:r>
              <a:rPr lang="cs-CZ" sz="1800" i="1" dirty="0"/>
              <a:t>Oznámení o změně</a:t>
            </a:r>
            <a:r>
              <a:rPr lang="cs-CZ" sz="1800" dirty="0"/>
              <a:t>“.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Pokud zadavatel nesplní kumulativně všechny uvedené podmínky, </a:t>
            </a:r>
            <a:r>
              <a:rPr lang="cs-CZ" sz="1800" b="1" dirty="0"/>
              <a:t>nedodrží povinnost stanovenou v ustanovení § 222 odst. 8 zákona</a:t>
            </a:r>
            <a:r>
              <a:rPr lang="cs-CZ" sz="1800" dirty="0"/>
              <a:t> (!!!) ve spojení s § </a:t>
            </a:r>
            <a:r>
              <a:rPr lang="cs-CZ" sz="1800" b="1" dirty="0"/>
              <a:t>212 odst. 3</a:t>
            </a:r>
            <a:r>
              <a:rPr lang="cs-CZ" sz="1800" dirty="0"/>
              <a:t> písm. a) citovaného zákona, tzn. </a:t>
            </a:r>
            <a:r>
              <a:rPr lang="cs-CZ" sz="1800" i="1" dirty="0"/>
              <a:t>neodeslal oznámení o změně závazku k uveřejnění VVZ v zákonné </a:t>
            </a:r>
            <a:r>
              <a:rPr lang="cs-CZ" sz="1800" b="1" i="1" dirty="0"/>
              <a:t>lhůtě do 30 dnů</a:t>
            </a:r>
            <a:r>
              <a:rPr lang="cs-CZ" sz="1800" i="1" dirty="0"/>
              <a:t> od dodatku č. 1 a č. 2</a:t>
            </a:r>
            <a:r>
              <a:rPr lang="cs-CZ" sz="1800" dirty="0"/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79" y="5021290"/>
            <a:ext cx="11055019" cy="1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60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762087"/>
            <a:ext cx="11055019" cy="439248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sz="2400" dirty="0">
                <a:latin typeface="+mj-lt"/>
              </a:rPr>
              <a:t>Zadavatel vyhotovuje o každém zadávacím řízení viz § 217:</a:t>
            </a:r>
          </a:p>
          <a:p>
            <a:pPr>
              <a:spcAft>
                <a:spcPts val="0"/>
              </a:spcAft>
            </a:pPr>
            <a:r>
              <a:rPr lang="cs-CZ" sz="2400" b="1" dirty="0">
                <a:latin typeface="+mj-lt"/>
              </a:rPr>
              <a:t>Povinnost uveřejnit do 30 pracovních dnů</a:t>
            </a:r>
            <a:r>
              <a:rPr lang="cs-CZ" sz="2400" dirty="0">
                <a:latin typeface="+mj-lt"/>
              </a:rPr>
              <a:t> od ukončení zadávacího řízení.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j-lt"/>
              </a:rPr>
              <a:t>Náležitosti ke každému druhu zadávacího řízení, např.: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j-lt"/>
              </a:rPr>
              <a:t>	- odůvodnění </a:t>
            </a:r>
            <a:r>
              <a:rPr lang="cs-CZ" sz="2400" b="1" dirty="0">
                <a:latin typeface="+mj-lt"/>
              </a:rPr>
              <a:t>nerozdělení</a:t>
            </a:r>
            <a:r>
              <a:rPr lang="cs-CZ" sz="2400" dirty="0">
                <a:latin typeface="+mj-lt"/>
              </a:rPr>
              <a:t> nadlimitní veřejné zakázky </a:t>
            </a:r>
            <a:r>
              <a:rPr lang="cs-CZ" sz="2400" b="1" dirty="0">
                <a:latin typeface="+mj-lt"/>
              </a:rPr>
              <a:t>na části </a:t>
            </a:r>
            <a:r>
              <a:rPr lang="cs-CZ" sz="2400" dirty="0">
                <a:latin typeface="+mj-lt"/>
              </a:rPr>
              <a:t>(pokud 	nebyly uvedeny v zadávací dokumentaci)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j-lt"/>
              </a:rPr>
              <a:t>	- soupis osob, u kterých byl </a:t>
            </a:r>
            <a:r>
              <a:rPr lang="cs-CZ" sz="2400" b="1" dirty="0">
                <a:latin typeface="+mj-lt"/>
              </a:rPr>
              <a:t>zjištěn střet zájmů</a:t>
            </a:r>
            <a:r>
              <a:rPr lang="cs-CZ" sz="2400" dirty="0">
                <a:latin typeface="+mj-lt"/>
              </a:rPr>
              <a:t>, a následně přijatých 	opatření.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j-lt"/>
              </a:rPr>
              <a:t>Pokud </a:t>
            </a:r>
            <a:r>
              <a:rPr lang="cs-CZ" sz="2400" b="1" dirty="0">
                <a:latin typeface="+mj-lt"/>
              </a:rPr>
              <a:t>požadované informace formulář obsahuje</a:t>
            </a:r>
            <a:r>
              <a:rPr lang="cs-CZ" sz="2400" dirty="0">
                <a:latin typeface="+mj-lt"/>
              </a:rPr>
              <a:t>, je možné v písemné zprávě odkazovat na oznámení o výsledku zadávacího řízení.</a:t>
            </a:r>
          </a:p>
          <a:p>
            <a:pPr>
              <a:spcAft>
                <a:spcPts val="0"/>
              </a:spcAft>
            </a:pPr>
            <a:endParaRPr lang="cs-CZ" sz="2400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0" y="1258031"/>
            <a:ext cx="11055019" cy="5040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/>
              <a:t>Uveřejňovací povinnosti - Písemná zpráva zadavatele</a:t>
            </a:r>
          </a:p>
        </p:txBody>
      </p:sp>
    </p:spTree>
    <p:extLst>
      <p:ext uri="{BB962C8B-B14F-4D97-AF65-F5344CB8AC3E}">
        <p14:creationId xmlns:p14="http://schemas.microsoft.com/office/powerpoint/2010/main" val="24201495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1" y="1761694"/>
            <a:ext cx="11055019" cy="50963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50"/>
              </a:spcAft>
            </a:pPr>
            <a:r>
              <a:rPr lang="cs-CZ" sz="1900" b="1" dirty="0"/>
              <a:t>Zadavatel se dopustí přestupku při uveřejňování podle tohoto zákona (§ 269 odst. 1 ZZVZ)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oznámení o zadání veřejné zakázky nebo oznámení o uzavření rámcové dohody (§§ </a:t>
            </a:r>
            <a:r>
              <a:rPr lang="cs-CZ" sz="1900" b="1" dirty="0"/>
              <a:t>50 a 123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oznámení o zrušení zadávacího řízení (§</a:t>
            </a:r>
            <a:r>
              <a:rPr lang="cs-CZ" sz="1900" b="1" dirty="0"/>
              <a:t>128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k uveřejnění oznámení o změně smlouvy (F</a:t>
            </a:r>
            <a:r>
              <a:rPr lang="cs-CZ" sz="1900" b="1" dirty="0"/>
              <a:t>20</a:t>
            </a:r>
            <a:r>
              <a:rPr lang="cs-CZ" sz="1900" dirty="0"/>
              <a:t>) </a:t>
            </a:r>
            <a:r>
              <a:rPr lang="pl-PL" sz="1900" dirty="0"/>
              <a:t>ve smyslu § </a:t>
            </a:r>
            <a:r>
              <a:rPr lang="pl-PL" sz="1900" b="1" dirty="0"/>
              <a:t>222 odst. 8</a:t>
            </a:r>
            <a:r>
              <a:rPr lang="pl-PL" sz="1900" dirty="0"/>
              <a:t> ZZVZ</a:t>
            </a:r>
            <a:endParaRPr lang="cs-CZ" sz="1900" dirty="0"/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oznámení o změně doby trvání DNS na veřejnou zakázku (§</a:t>
            </a:r>
            <a:r>
              <a:rPr lang="cs-CZ" sz="1900" b="1" dirty="0"/>
              <a:t>139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</a:pPr>
            <a:r>
              <a:rPr lang="cs-CZ" sz="1900" dirty="0"/>
              <a:t>neuveřejní </a:t>
            </a:r>
            <a:r>
              <a:rPr lang="cs-CZ" sz="1900" b="1" dirty="0"/>
              <a:t>písemnou zprávu zadavatele </a:t>
            </a:r>
            <a:r>
              <a:rPr lang="cs-CZ" sz="1900" dirty="0"/>
              <a:t>(§ </a:t>
            </a:r>
            <a:r>
              <a:rPr lang="cs-CZ" sz="1900" b="1" dirty="0"/>
              <a:t>217 odst. 5</a:t>
            </a:r>
            <a:r>
              <a:rPr lang="cs-CZ" sz="1900" dirty="0"/>
              <a:t>)</a:t>
            </a:r>
          </a:p>
          <a:p>
            <a:pPr>
              <a:spcBef>
                <a:spcPts val="0"/>
              </a:spcBef>
              <a:spcAft>
                <a:spcPts val="350"/>
              </a:spcAft>
            </a:pPr>
            <a:r>
              <a:rPr lang="pl-PL" sz="1900" b="1" dirty="0"/>
              <a:t>Za přestupek lze uložit pokutu do 200 000 Kč; jde-li o přestupek podle odst. 1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900" b="1" dirty="0"/>
              <a:t>S</a:t>
            </a:r>
            <a:r>
              <a:rPr lang="cs-CZ" sz="1900" b="1" dirty="0"/>
              <a:t>0189/2019: </a:t>
            </a:r>
            <a:r>
              <a:rPr lang="pl-PL" sz="1900" b="1" dirty="0"/>
              <a:t>I.</a:t>
            </a:r>
            <a:r>
              <a:rPr lang="pl-PL" sz="1900" dirty="0"/>
              <a:t> § 269 odst. 2 v rozporu s § 219 odst. 1 </a:t>
            </a:r>
            <a:r>
              <a:rPr lang="pl-PL" sz="1900" b="1" dirty="0"/>
              <a:t>neuveřejnil smlouvu na profilu zadavatele</a:t>
            </a:r>
            <a:r>
              <a:rPr lang="pl-PL" sz="1900" dirty="0"/>
              <a:t>; </a:t>
            </a:r>
            <a:r>
              <a:rPr lang="pl-PL" sz="1900" b="1" dirty="0"/>
              <a:t>II.</a:t>
            </a:r>
            <a:r>
              <a:rPr lang="pl-PL" sz="1900" dirty="0"/>
              <a:t> </a:t>
            </a:r>
            <a:r>
              <a:rPr lang="pt-BR" sz="1900" dirty="0"/>
              <a:t>§ 269 odst. 1 písm. e)</a:t>
            </a:r>
            <a:r>
              <a:rPr lang="cs-CZ" sz="1900" dirty="0"/>
              <a:t> </a:t>
            </a:r>
            <a:r>
              <a:rPr lang="cs-CZ" sz="1900" b="1" dirty="0"/>
              <a:t>neuveřejnil na profilu zadavatele písemnou zprávu zadavatele</a:t>
            </a:r>
            <a:r>
              <a:rPr lang="pl-PL" sz="1900" dirty="0"/>
              <a:t>; </a:t>
            </a:r>
            <a:r>
              <a:rPr lang="cs-CZ" sz="1900" b="1" dirty="0"/>
              <a:t>III.</a:t>
            </a:r>
            <a:r>
              <a:rPr lang="cs-CZ" sz="1900" dirty="0"/>
              <a:t> </a:t>
            </a:r>
            <a:r>
              <a:rPr lang="pl-PL" sz="1900" dirty="0"/>
              <a:t>§ 269 odst. 1 písm. a) </a:t>
            </a:r>
            <a:r>
              <a:rPr lang="pl-PL" sz="1900" b="1" dirty="0"/>
              <a:t>neodeslal k uveřejnění do Věstníku: Oznámení o výsledku zadávacího řízení</a:t>
            </a:r>
            <a:r>
              <a:rPr lang="pl-PL" sz="1900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Přestupky při uveřejňování § 269 ZZVZ</a:t>
            </a:r>
            <a:endParaRPr lang="cs-CZ" sz="24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1" y="5551713"/>
            <a:ext cx="8644611" cy="7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2" y="1994172"/>
            <a:ext cx="5071560" cy="455669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b="1" i="1" dirty="0"/>
              <a:t>168/2016 Sb.</a:t>
            </a:r>
            <a:r>
              <a:rPr lang="cs-CZ" sz="1800" i="1" dirty="0"/>
              <a:t> (vybrané informace dostupné na profilu zadavatele ve formě strukturovaných dat)</a:t>
            </a:r>
          </a:p>
          <a:p>
            <a:pPr>
              <a:spcBef>
                <a:spcPts val="350"/>
              </a:spcBef>
              <a:spcAft>
                <a:spcPts val="350"/>
              </a:spcAft>
            </a:pPr>
            <a:r>
              <a:rPr lang="cs-CZ" sz="1800" dirty="0"/>
              <a:t>I. </a:t>
            </a:r>
            <a:r>
              <a:rPr lang="cs-CZ" sz="1800" b="1" dirty="0"/>
              <a:t>Zadávací dokumentace</a:t>
            </a:r>
            <a:r>
              <a:rPr lang="cs-CZ" sz="1800" dirty="0"/>
              <a:t> (</a:t>
            </a:r>
            <a:r>
              <a:rPr lang="cs-CZ" sz="1800" i="1" dirty="0"/>
              <a:t>podle § 53 odst. 3, § 96 odst. 1 a § 164 odst. 2 zákona</a:t>
            </a:r>
            <a:r>
              <a:rPr lang="cs-CZ" sz="1800" dirty="0"/>
              <a:t>)</a:t>
            </a:r>
          </a:p>
          <a:p>
            <a:pPr>
              <a:spcBef>
                <a:spcPts val="350"/>
              </a:spcBef>
              <a:spcAft>
                <a:spcPts val="350"/>
              </a:spcAft>
            </a:pPr>
            <a:r>
              <a:rPr lang="cs-CZ" sz="1800" dirty="0"/>
              <a:t>II. </a:t>
            </a:r>
            <a:r>
              <a:rPr lang="cs-CZ" sz="1800" b="1" dirty="0"/>
              <a:t>Výzva k podání nabídek</a:t>
            </a:r>
            <a:r>
              <a:rPr lang="cs-CZ" sz="1800" dirty="0"/>
              <a:t> (</a:t>
            </a:r>
            <a:r>
              <a:rPr lang="cs-CZ" sz="1800" i="1" dirty="0"/>
              <a:t>ve zjednodušeném podlimitním řízení podle </a:t>
            </a:r>
            <a:r>
              <a:rPr lang="cs-CZ" sz="1800" b="1" i="1" dirty="0"/>
              <a:t>§ 53 </a:t>
            </a:r>
            <a:r>
              <a:rPr lang="cs-CZ" sz="1800" i="1" dirty="0"/>
              <a:t>odst. 1 zákona</a:t>
            </a:r>
            <a:r>
              <a:rPr lang="cs-CZ" sz="1800" dirty="0"/>
              <a:t>)</a:t>
            </a:r>
          </a:p>
          <a:p>
            <a:pPr>
              <a:spcBef>
                <a:spcPts val="350"/>
              </a:spcBef>
              <a:spcAft>
                <a:spcPts val="350"/>
              </a:spcAft>
            </a:pPr>
            <a:r>
              <a:rPr lang="cs-CZ" sz="1800" dirty="0"/>
              <a:t>III. Vysvětlení zadávací dokumentace (</a:t>
            </a:r>
            <a:r>
              <a:rPr lang="cs-CZ" sz="1800" i="1" dirty="0"/>
              <a:t>podle </a:t>
            </a:r>
            <a:r>
              <a:rPr lang="cs-CZ" sz="1800" b="1" i="1" dirty="0"/>
              <a:t>§ 98 </a:t>
            </a:r>
            <a:r>
              <a:rPr lang="cs-CZ" sz="1800" i="1" dirty="0"/>
              <a:t>zákona</a:t>
            </a:r>
            <a:r>
              <a:rPr lang="cs-CZ" sz="1800" dirty="0"/>
              <a:t>)</a:t>
            </a:r>
          </a:p>
          <a:p>
            <a:pPr>
              <a:spcBef>
                <a:spcPts val="350"/>
              </a:spcBef>
              <a:spcAft>
                <a:spcPts val="350"/>
              </a:spcAft>
            </a:pPr>
            <a:r>
              <a:rPr lang="cs-CZ" sz="1800" dirty="0"/>
              <a:t>IV. </a:t>
            </a:r>
            <a:r>
              <a:rPr lang="cs-CZ" sz="1800" b="1" dirty="0"/>
              <a:t>Písemná zpráva</a:t>
            </a:r>
            <a:r>
              <a:rPr lang="cs-CZ" sz="1800" dirty="0"/>
              <a:t> (</a:t>
            </a:r>
            <a:r>
              <a:rPr lang="cs-CZ" sz="1800" i="1" dirty="0"/>
              <a:t>podle </a:t>
            </a:r>
            <a:r>
              <a:rPr lang="cs-CZ" sz="1800" b="1" i="1" dirty="0"/>
              <a:t>§ 217</a:t>
            </a:r>
            <a:r>
              <a:rPr lang="cs-CZ" sz="1800" i="1" dirty="0"/>
              <a:t> zákona</a:t>
            </a:r>
            <a:r>
              <a:rPr lang="cs-CZ" sz="1800" dirty="0"/>
              <a:t>)</a:t>
            </a:r>
          </a:p>
          <a:p>
            <a:pPr>
              <a:spcBef>
                <a:spcPts val="350"/>
              </a:spcBef>
              <a:spcAft>
                <a:spcPts val="350"/>
              </a:spcAft>
            </a:pPr>
            <a:r>
              <a:rPr lang="cs-CZ" sz="1800" dirty="0"/>
              <a:t>V. </a:t>
            </a:r>
            <a:r>
              <a:rPr lang="cs-CZ" sz="1800" b="1" dirty="0"/>
              <a:t>Smlouva</a:t>
            </a:r>
            <a:r>
              <a:rPr lang="cs-CZ" sz="1800" dirty="0"/>
              <a:t> (</a:t>
            </a:r>
            <a:r>
              <a:rPr lang="cs-CZ" sz="1800" i="1" dirty="0"/>
              <a:t>uzavřená na veřejnou zakázku včetně všech jejích změn a dodatků a rámcová dohoda podle </a:t>
            </a:r>
            <a:r>
              <a:rPr lang="cs-CZ" sz="1800" b="1" i="1" dirty="0"/>
              <a:t>§ 219</a:t>
            </a:r>
            <a:r>
              <a:rPr lang="cs-CZ" sz="1800" i="1" dirty="0"/>
              <a:t> zákona</a:t>
            </a:r>
            <a:r>
              <a:rPr lang="cs-CZ" sz="1800" dirty="0"/>
              <a:t>)</a:t>
            </a:r>
            <a:r>
              <a:rPr lang="cs-CZ" sz="2000" dirty="0"/>
              <a:t>.</a:t>
            </a: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endParaRPr lang="cs-CZ" sz="20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Náležitosti profilu zadavatele podle platné legislativy</a:t>
            </a:r>
            <a:endParaRPr lang="cs-CZ" sz="24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98942" y="1994173"/>
            <a:ext cx="6260123" cy="45566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350"/>
              </a:spcBef>
            </a:pPr>
            <a:r>
              <a:rPr lang="cs-CZ" b="1" i="1" dirty="0"/>
              <a:t>260/2016 Sb. </a:t>
            </a:r>
            <a:r>
              <a:rPr lang="cs-CZ" i="1" dirty="0"/>
              <a:t>(stanovení technických podmínek týkajících se elektronických nástrojů)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b="1" i="1" dirty="0"/>
              <a:t>Technické náležitosti </a:t>
            </a:r>
            <a:r>
              <a:rPr lang="cs-CZ" i="1" dirty="0"/>
              <a:t>profilu zadavatele dle § </a:t>
            </a:r>
            <a:r>
              <a:rPr lang="cs-CZ" b="1" i="1" dirty="0"/>
              <a:t>213 odst. 3 písm. i)</a:t>
            </a:r>
            <a:r>
              <a:rPr lang="cs-CZ" i="1" dirty="0"/>
              <a:t> a </a:t>
            </a:r>
            <a:r>
              <a:rPr lang="cs-CZ" b="1" i="1" dirty="0"/>
              <a:t>odst. 4</a:t>
            </a:r>
            <a:r>
              <a:rPr lang="cs-CZ" i="1" dirty="0"/>
              <a:t> ZZVZ.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b="1" i="1" dirty="0"/>
              <a:t>Obecné požadavky na vydání certifikátu shody dle § 3 vyhlášky č. 260/2016 Sb. a přílohy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buAutoNum type="alphaLcParenR"/>
            </a:pPr>
            <a:r>
              <a:rPr lang="cs-CZ" dirty="0"/>
              <a:t>aby informace byly chráněny proti neoprávněné změně,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buAutoNum type="alphaLcParenR"/>
            </a:pPr>
            <a:r>
              <a:rPr lang="cs-CZ" dirty="0"/>
              <a:t>byly po stanovenou dobu nepřetržitě přístupné na profilu zadavatele a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buAutoNum type="alphaLcParenR"/>
            </a:pPr>
            <a:r>
              <a:rPr lang="pl-PL" dirty="0"/>
              <a:t>byly </a:t>
            </a:r>
            <a:r>
              <a:rPr lang="pl-PL" b="1" i="1" dirty="0"/>
              <a:t>uveřejněny bez požadavků na registraci či </a:t>
            </a:r>
            <a:r>
              <a:rPr lang="cs-CZ" b="1" i="1" dirty="0"/>
              <a:t>jakoukoliv identifikaci osoby</a:t>
            </a:r>
            <a:r>
              <a:rPr lang="cs-CZ" dirty="0"/>
              <a:t>, která k informacím, zadávací dokumentaci nebo dalším dokumentům přistupuje.</a:t>
            </a:r>
          </a:p>
        </p:txBody>
      </p:sp>
    </p:spTree>
    <p:extLst>
      <p:ext uri="{BB962C8B-B14F-4D97-AF65-F5344CB8AC3E}">
        <p14:creationId xmlns:p14="http://schemas.microsoft.com/office/powerpoint/2010/main" val="7481854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Přestupky při uveřejňování § 269 ZZVZ (nezveřejnění smlouvy)</a:t>
            </a:r>
            <a:endParaRPr lang="cs-CZ" sz="2400" dirty="0">
              <a:latin typeface="+mj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27381" y="1726468"/>
            <a:ext cx="1105502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900" b="1" i="1" dirty="0"/>
              <a:t>S0137/2019</a:t>
            </a:r>
            <a:r>
              <a:rPr lang="cs-CZ" sz="1900" i="1" dirty="0"/>
              <a:t> – </a:t>
            </a:r>
            <a:r>
              <a:rPr lang="pl-PL" sz="2000" dirty="0"/>
              <a:t>(</a:t>
            </a:r>
            <a:r>
              <a:rPr lang="pl-PL" sz="2000" b="1" dirty="0"/>
              <a:t>bod 41.</a:t>
            </a:r>
            <a:r>
              <a:rPr lang="pl-PL" sz="2000" dirty="0"/>
              <a:t>)</a:t>
            </a:r>
            <a:r>
              <a:rPr lang="cs-CZ" sz="2000" dirty="0"/>
              <a:t> Neuplatní se pro smlouvy, které byly uveřejněny podle zákona o registru smluv.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19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1" y="2452750"/>
            <a:ext cx="10771483" cy="125150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16766" y="3748978"/>
            <a:ext cx="11165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cs-CZ" sz="2000" b="1" i="1" dirty="0"/>
              <a:t>S0137/2019 </a:t>
            </a:r>
            <a:r>
              <a:rPr lang="cs-CZ" sz="2000" i="1" dirty="0"/>
              <a:t>–</a:t>
            </a:r>
            <a:r>
              <a:rPr lang="cs-CZ" sz="2000" b="1" i="1" dirty="0"/>
              <a:t> </a:t>
            </a:r>
            <a:r>
              <a:rPr lang="pl-PL" sz="2000" dirty="0"/>
              <a:t>(</a:t>
            </a:r>
            <a:r>
              <a:rPr lang="pl-PL" sz="2000" b="1" dirty="0"/>
              <a:t>bod 82.</a:t>
            </a:r>
            <a:r>
              <a:rPr lang="pl-PL" sz="2000" dirty="0"/>
              <a:t>)</a:t>
            </a:r>
            <a:r>
              <a:rPr lang="pl-PL" sz="2000" b="1" dirty="0"/>
              <a:t> </a:t>
            </a:r>
            <a:r>
              <a:rPr lang="cs-CZ" sz="2000" dirty="0"/>
              <a:t>Zadavatel se </a:t>
            </a:r>
            <a:r>
              <a:rPr lang="pl-PL" sz="2000" dirty="0"/>
              <a:t>dopustil přestupku podle § </a:t>
            </a:r>
            <a:r>
              <a:rPr lang="pl-PL" sz="2000" b="1" dirty="0"/>
              <a:t>269 odst. 2</a:t>
            </a:r>
            <a:r>
              <a:rPr lang="pl-PL" sz="2000" dirty="0"/>
              <a:t> ZZVZ.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81" y="4193812"/>
            <a:ext cx="10771483" cy="25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728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Přestupky při uveřejňování § 269 ZZVZ</a:t>
            </a:r>
            <a:endParaRPr lang="cs-CZ" sz="2400" dirty="0">
              <a:latin typeface="+mj-lt"/>
            </a:endParaRPr>
          </a:p>
        </p:txBody>
      </p:sp>
      <p:sp>
        <p:nvSpPr>
          <p:cNvPr id="9" name="Zástupný symbol pro obsah 1"/>
          <p:cNvSpPr>
            <a:spLocks noGrp="1"/>
          </p:cNvSpPr>
          <p:nvPr>
            <p:ph idx="1"/>
          </p:nvPr>
        </p:nvSpPr>
        <p:spPr>
          <a:xfrm>
            <a:off x="630018" y="5261751"/>
            <a:ext cx="11055019" cy="1320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l-PL" sz="1900" i="1" dirty="0">
                <a:latin typeface="+mn-lt"/>
                <a:cs typeface="+mn-cs"/>
              </a:rPr>
              <a:t>Za tyto přestupky lze dle § </a:t>
            </a:r>
            <a:r>
              <a:rPr lang="pl-PL" sz="1900" b="1" i="1" dirty="0">
                <a:latin typeface="+mn-lt"/>
                <a:cs typeface="+mn-cs"/>
              </a:rPr>
              <a:t>269 odst. 3 písm. a)</a:t>
            </a:r>
            <a:r>
              <a:rPr lang="pl-PL" sz="1900" i="1" dirty="0">
                <a:latin typeface="+mn-lt"/>
                <a:cs typeface="+mn-cs"/>
              </a:rPr>
              <a:t> zákona uložit pokutu jednotlivě </a:t>
            </a:r>
            <a:r>
              <a:rPr lang="cs-CZ" sz="1900" b="1" i="1" dirty="0">
                <a:latin typeface="+mn-lt"/>
                <a:cs typeface="+mn-cs"/>
              </a:rPr>
              <a:t>až do výše 1 mil.</a:t>
            </a:r>
            <a:r>
              <a:rPr lang="cs-CZ" sz="1900" i="1" dirty="0">
                <a:latin typeface="+mn-lt"/>
                <a:cs typeface="+mn-cs"/>
              </a:rPr>
              <a:t> Kč; </a:t>
            </a:r>
            <a:r>
              <a:rPr lang="pl-PL" sz="1900" i="1" dirty="0">
                <a:latin typeface="+mn-lt"/>
                <a:cs typeface="+mn-cs"/>
              </a:rPr>
              <a:t>jde-li o přestupek dle odst. 2,</a:t>
            </a:r>
            <a:r>
              <a:rPr lang="cs-CZ" sz="1900" i="1" dirty="0">
                <a:latin typeface="+mn-lt"/>
                <a:cs typeface="+mn-cs"/>
              </a:rPr>
              <a:t> tzn., že neuveřejní uzavřenou smlouvu na veřejnou zakázku podle § 219 odst. 1 (byť jen neúplnou); dle písm. d) se neuplatní na smlouvy, které byly uveřejněny podle zákona o registru smluv 340/2015 Sb. (!)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27381" y="1726468"/>
            <a:ext cx="110550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900" b="1" i="1" dirty="0"/>
              <a:t>S0137/2019</a:t>
            </a:r>
            <a:r>
              <a:rPr lang="cs-CZ" sz="1900" i="1" dirty="0"/>
              <a:t> – neuveřejnil smlouvu včetně její přílohy „</a:t>
            </a:r>
            <a:r>
              <a:rPr lang="cs-CZ" sz="1900" b="1" i="1" dirty="0"/>
              <a:t>nabídkový položkový rozpočet</a:t>
            </a:r>
            <a:r>
              <a:rPr lang="cs-CZ" sz="1900" i="1" dirty="0"/>
              <a:t>“, v zákonné lhůtě 15 dnů od uzavření této smlouvy; </a:t>
            </a:r>
            <a:r>
              <a:rPr lang="cs-CZ" sz="1900" b="1" dirty="0"/>
              <a:t>pokuta ve výši 40 000 Kč </a:t>
            </a:r>
            <a:r>
              <a:rPr lang="cs-CZ" sz="1900" dirty="0"/>
              <a:t>(</a:t>
            </a:r>
            <a:r>
              <a:rPr lang="cs-CZ" sz="1900" i="1" dirty="0"/>
              <a:t>čtyřicet tisíc korun českých</a:t>
            </a:r>
            <a:r>
              <a:rPr lang="cs-CZ" sz="1900" dirty="0"/>
              <a:t>).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91" y="2540845"/>
            <a:ext cx="9576846" cy="25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425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Uveřejnění skutečně uhrazené ceny na základě § 219 odst. 1 ZZVZ</a:t>
            </a:r>
            <a:endParaRPr lang="cs-CZ" sz="2400" dirty="0">
              <a:latin typeface="+mj-lt"/>
            </a:endParaRP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527381" y="1934596"/>
            <a:ext cx="4053950" cy="4923404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Z. uveřejnění výši uhrazené ceny za </a:t>
            </a:r>
            <a:r>
              <a:rPr lang="cs-CZ" sz="2000" b="1" dirty="0">
                <a:latin typeface="+mj-lt"/>
              </a:rPr>
              <a:t>plnění smlouvy, ke které se vztahuje povinnost jejich uveřejnění podle § 219 odst. 1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latin typeface="+mj-lt"/>
              </a:rPr>
              <a:t>do 3 měsíců</a:t>
            </a:r>
            <a:r>
              <a:rPr lang="pl-PL" sz="2000" dirty="0">
                <a:latin typeface="+mj-lt"/>
              </a:rPr>
              <a:t> od splnění smlouvy na profilu zadavatele</a:t>
            </a:r>
            <a:endParaRPr lang="cs-CZ" sz="2000" dirty="0">
              <a:latin typeface="+mj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doba plnění </a:t>
            </a:r>
            <a:r>
              <a:rPr lang="cs-CZ" sz="2000" b="1" dirty="0">
                <a:latin typeface="+mj-lt"/>
              </a:rPr>
              <a:t>přesahuje 1 rok</a:t>
            </a:r>
            <a:r>
              <a:rPr lang="cs-CZ" sz="2000" dirty="0">
                <a:latin typeface="+mj-lt"/>
              </a:rPr>
              <a:t> - </a:t>
            </a:r>
            <a:r>
              <a:rPr lang="cs-CZ" sz="2000" b="1" dirty="0">
                <a:latin typeface="+mj-lt"/>
              </a:rPr>
              <a:t>do 31. března</a:t>
            </a:r>
            <a:r>
              <a:rPr lang="cs-CZ" sz="2000" dirty="0">
                <a:latin typeface="+mj-lt"/>
              </a:rPr>
              <a:t> následujícího kalendářního roku cenu za plnění smlouvy v předchozím kalendářním roce</a:t>
            </a:r>
          </a:p>
          <a:p>
            <a:pPr>
              <a:spcAft>
                <a:spcPts val="0"/>
              </a:spcAft>
            </a:pPr>
            <a:endParaRPr lang="cs-CZ" sz="200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67" y="1612396"/>
            <a:ext cx="6898433" cy="52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66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Uveřejnění skutečně uhrazené ceny na základě § 219 odst. 3 ZZVZ</a:t>
            </a:r>
            <a:endParaRPr lang="cs-CZ" sz="2400" dirty="0">
              <a:latin typeface="+mj-lt"/>
            </a:endParaRP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527380" y="1934596"/>
            <a:ext cx="11055019" cy="4923404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</a:pPr>
            <a:r>
              <a:rPr lang="cs-CZ" sz="1900" dirty="0"/>
              <a:t>U smlouvy, jejíž </a:t>
            </a:r>
            <a:r>
              <a:rPr lang="cs-CZ" sz="1900" b="1" dirty="0"/>
              <a:t>doba plnění přesahuje 1 rok, </a:t>
            </a:r>
            <a:r>
              <a:rPr lang="cs-CZ" sz="1900" dirty="0"/>
              <a:t>uveřejní veřejný zadavatel nejpozději </a:t>
            </a:r>
            <a:r>
              <a:rPr lang="cs-CZ" sz="1900" b="1" dirty="0"/>
              <a:t>do 31. března</a:t>
            </a:r>
            <a:r>
              <a:rPr lang="cs-CZ" sz="1900" dirty="0"/>
              <a:t> následujícího kalendářního roku cenu za plnění smlouvy v předchozím kalendářním roce: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900" b="1" dirty="0"/>
              <a:t>Podle přílohy č. 8 vyhlášky</a:t>
            </a:r>
            <a:r>
              <a:rPr lang="cs-CZ" sz="1900" dirty="0"/>
              <a:t> - Rozsah a technický popis struktury dat pro zpřístupnění základních informací o veřejné zakázce uveřejněné na profilu zadavatele, četnost předávání informací a jejich aktualizace.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</a:pPr>
            <a:r>
              <a:rPr lang="cs-CZ" sz="1900" b="1" dirty="0"/>
              <a:t>Skutečně uhrazená cena, vč. DPH za roky plnění</a:t>
            </a:r>
            <a:r>
              <a:rPr lang="cs-CZ" sz="1900" dirty="0"/>
              <a:t>, pokud došlo k realizaci veřejné zakázky, </a:t>
            </a:r>
            <a:r>
              <a:rPr lang="cs-CZ" sz="1900" i="1" dirty="0"/>
              <a:t>tzn. odkdy má zadavatel povinnost uveřejňovat skutečně uhrazenou cenu za plnění smlouvy: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do </a:t>
            </a:r>
            <a:r>
              <a:rPr lang="cs-CZ" sz="1900" b="1" dirty="0"/>
              <a:t>částky skutečně uhrazené ceny</a:t>
            </a:r>
            <a:r>
              <a:rPr lang="cs-CZ" sz="1900" dirty="0"/>
              <a:t> se nezapočítávají </a:t>
            </a:r>
            <a:r>
              <a:rPr lang="cs-CZ" sz="1900" b="1" dirty="0"/>
              <a:t>pokuty a jiné smluvní sankce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podobně </a:t>
            </a:r>
            <a:r>
              <a:rPr lang="cs-CZ" sz="1900" b="1" dirty="0"/>
              <a:t>zádržné jako úprava smluvních podmínek </a:t>
            </a:r>
            <a:r>
              <a:rPr lang="cs-CZ" sz="1900" dirty="0"/>
              <a:t>(nejde o soutěženou cenu VZ)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není </a:t>
            </a:r>
            <a:r>
              <a:rPr lang="cs-CZ" sz="1900" b="1" dirty="0"/>
              <a:t>faktickým odložením předání</a:t>
            </a:r>
            <a:r>
              <a:rPr lang="cs-CZ" sz="1900" dirty="0"/>
              <a:t>, tzn. </a:t>
            </a:r>
            <a:r>
              <a:rPr lang="cs-CZ" sz="1900" b="1" dirty="0"/>
              <a:t>provedení díla</a:t>
            </a:r>
            <a:r>
              <a:rPr lang="cs-CZ" sz="1900" dirty="0"/>
              <a:t>, např. za fakturovanou částku</a:t>
            </a:r>
            <a:endParaRPr lang="cs-CZ" sz="1900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9" y="3816684"/>
            <a:ext cx="11055019" cy="4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24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Publikace smlouvy dle Zákona o registru smluv (č. 340/2015 Sb.)</a:t>
            </a:r>
            <a:endParaRPr lang="cs-CZ" sz="2400" dirty="0">
              <a:latin typeface="+mj-lt"/>
            </a:endParaRP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527380" y="1761694"/>
            <a:ext cx="11055019" cy="48219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latin typeface="+mj-lt"/>
              </a:rPr>
              <a:t>Povinné subjekty uveřejňují smlouvy s hodnotou předmětu smlouvy nad 50 000 Kč bez DPH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endParaRPr lang="cs-CZ" sz="2400" dirty="0">
              <a:latin typeface="+mj-lt"/>
            </a:endParaRPr>
          </a:p>
          <a:p>
            <a:pPr marL="342900" indent="-342900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do </a:t>
            </a:r>
            <a:r>
              <a:rPr lang="cs-CZ" sz="2400" b="1" dirty="0">
                <a:latin typeface="+mj-lt"/>
              </a:rPr>
              <a:t>30 dnů od uzavření smlouvy</a:t>
            </a:r>
          </a:p>
          <a:p>
            <a:pPr marL="342900" indent="-34290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smlouva nabývá </a:t>
            </a:r>
            <a:r>
              <a:rPr lang="cs-CZ" sz="2400" b="1" dirty="0">
                <a:latin typeface="+mj-lt"/>
              </a:rPr>
              <a:t>účinnosti nejdříve dnem uveřejnění</a:t>
            </a:r>
            <a:r>
              <a:rPr lang="cs-CZ" sz="2400" dirty="0">
                <a:latin typeface="+mj-lt"/>
              </a:rPr>
              <a:t>.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endParaRPr lang="cs-CZ" sz="2400" dirty="0">
              <a:latin typeface="+mj-lt"/>
            </a:endParaRP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i="1" dirty="0">
                <a:latin typeface="+mj-lt"/>
              </a:rPr>
              <a:t>Smlouva je zrušena od počátku</a:t>
            </a:r>
            <a:r>
              <a:rPr lang="cs-CZ" sz="2400" i="1" dirty="0">
                <a:latin typeface="+mj-lt"/>
              </a:rPr>
              <a:t>, pokud nebyla uveřejněna ani do 3 měsíců od uzavření</a:t>
            </a:r>
            <a:r>
              <a:rPr lang="cs-CZ" sz="2400" dirty="0">
                <a:latin typeface="+mj-lt"/>
              </a:rPr>
              <a:t> (!) viz § 7 odst. 1 zákona 340/2015 Sb.; nebyla-li smlouva, na niž se vztahuje povinnost uveřejnění prostřednictvím registru smluv, uveřejněna prostřednictvím registru smluv ani </a:t>
            </a:r>
            <a:r>
              <a:rPr lang="cs-CZ" sz="2400" b="1" dirty="0">
                <a:latin typeface="+mj-lt"/>
              </a:rPr>
              <a:t>do tří měsíců ode dne,</a:t>
            </a:r>
            <a:r>
              <a:rPr lang="cs-CZ" sz="2400" dirty="0">
                <a:latin typeface="+mj-lt"/>
              </a:rPr>
              <a:t> kdy byla uzavřena, platí, že je zrušena od počátku.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200" b="1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latin typeface="+mj-lt"/>
                <a:hlinkClick r:id="rId3"/>
              </a:rPr>
              <a:t>Úvod | Registr smluv (gov.cz)</a:t>
            </a:r>
            <a:endParaRPr lang="cs-CZ" sz="2200" b="1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85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1" y="1916832"/>
            <a:ext cx="11055019" cy="4392488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2200" dirty="0">
                <a:latin typeface="+mj-lt"/>
              </a:rPr>
              <a:t>Nařízení použitelné ode dne </a:t>
            </a:r>
            <a:r>
              <a:rPr lang="cs-CZ" sz="2200" b="1" dirty="0">
                <a:latin typeface="+mj-lt"/>
              </a:rPr>
              <a:t>14. listopadu 2022</a:t>
            </a:r>
            <a:endParaRPr lang="pl-PL" sz="2200" dirty="0">
              <a:latin typeface="+mj-lt"/>
            </a:endParaRPr>
          </a:p>
          <a:p>
            <a:pPr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2200" dirty="0">
                <a:latin typeface="+mj-lt"/>
              </a:rPr>
              <a:t>Obsahuje regulaci k novým formulářům: </a:t>
            </a:r>
            <a:r>
              <a:rPr lang="cs-CZ" sz="2200" i="1" dirty="0">
                <a:latin typeface="+mj-lt"/>
              </a:rPr>
              <a:t>změna datového formátu, digitalizace ve znění nařízení Komise</a:t>
            </a:r>
            <a:r>
              <a:rPr lang="cs-CZ" sz="2200" dirty="0">
                <a:latin typeface="+mj-lt"/>
              </a:rPr>
              <a:t> (EU) </a:t>
            </a:r>
            <a:r>
              <a:rPr lang="cs-CZ" sz="2200" b="1" dirty="0">
                <a:latin typeface="+mj-lt"/>
              </a:rPr>
              <a:t>2019/1780</a:t>
            </a:r>
            <a:r>
              <a:rPr lang="cs-CZ" sz="2200" dirty="0">
                <a:latin typeface="+mj-lt"/>
              </a:rPr>
              <a:t> ze dne </a:t>
            </a:r>
            <a:r>
              <a:rPr lang="cs-CZ" sz="2200" b="1" dirty="0">
                <a:latin typeface="+mj-lt"/>
              </a:rPr>
              <a:t>23. září 2019</a:t>
            </a:r>
          </a:p>
          <a:p>
            <a:pPr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2200" i="1" dirty="0"/>
              <a:t>Cílem je </a:t>
            </a:r>
            <a:r>
              <a:rPr lang="cs-CZ" sz="2200" b="1" i="1" dirty="0"/>
              <a:t>nižší míra administrativní zátěže</a:t>
            </a:r>
            <a:r>
              <a:rPr lang="cs-CZ" sz="2200" i="1" dirty="0"/>
              <a:t>, aby byla </a:t>
            </a:r>
            <a:r>
              <a:rPr lang="cs-CZ" sz="2200" b="1" i="1" dirty="0"/>
              <a:t>dodržena zásada „pouze jednou“ </a:t>
            </a:r>
            <a:r>
              <a:rPr lang="cs-CZ" sz="2200" i="1" dirty="0"/>
              <a:t>v el. veřejné správě, sníží se počet základních variant pro běžné formuláře na 6 základních variant (</a:t>
            </a:r>
            <a:r>
              <a:rPr lang="cs-CZ" sz="2200" b="1" i="1" dirty="0"/>
              <a:t>namísto současných 25</a:t>
            </a:r>
            <a:r>
              <a:rPr lang="cs-CZ" sz="2200" i="1" dirty="0"/>
              <a:t>)</a:t>
            </a:r>
          </a:p>
          <a:p>
            <a:pPr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2200" dirty="0">
                <a:latin typeface="+mj-lt"/>
              </a:rPr>
              <a:t>Nové „</a:t>
            </a:r>
            <a:r>
              <a:rPr lang="cs-CZ" sz="2200" b="1" i="1" dirty="0">
                <a:latin typeface="+mj-lt"/>
              </a:rPr>
              <a:t>standardní</a:t>
            </a:r>
            <a:r>
              <a:rPr lang="cs-CZ" sz="2200" dirty="0">
                <a:latin typeface="+mj-lt"/>
              </a:rPr>
              <a:t>“ formuláře by mělo být možné automaticky vyplňovat informacemi z předchozích oznámení (</a:t>
            </a:r>
            <a:r>
              <a:rPr lang="cs-CZ" sz="2200" i="1" dirty="0">
                <a:latin typeface="+mj-lt"/>
              </a:rPr>
              <a:t>stávající úprava uvedené řeší </a:t>
            </a:r>
            <a:r>
              <a:rPr lang="cs-CZ" sz="2200" b="1" i="1" dirty="0">
                <a:latin typeface="+mj-lt"/>
              </a:rPr>
              <a:t>vytvořením „navazující“ kopie formuláře</a:t>
            </a:r>
            <a:r>
              <a:rPr lang="cs-CZ" sz="2200" dirty="0">
                <a:latin typeface="+mj-lt"/>
              </a:rPr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Prováděcí nařízení komise č. 2019/1780/EU „nově“</a:t>
            </a:r>
            <a:br>
              <a:rPr lang="cs-CZ" sz="2400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00445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234440" y="3078480"/>
            <a:ext cx="9144000" cy="457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DĚKUJI ZA POZORNOST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5029200"/>
            <a:ext cx="8964488" cy="120808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SzPct val="250000"/>
              <a:buNone/>
            </a:pPr>
            <a:endParaRPr lang="cs-CZ" sz="2400" dirty="0">
              <a:latin typeface="+mj-lt"/>
            </a:endParaRPr>
          </a:p>
          <a:p>
            <a:pPr marL="0" indent="0" algn="r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ondrej.oktabec@mmr.cz </a:t>
            </a:r>
          </a:p>
          <a:p>
            <a:pPr marL="0" indent="0" algn="r">
              <a:buNone/>
            </a:pPr>
            <a:endParaRPr lang="cs-CZ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0441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Základní informace o veřejné zakázce na profilu zadavatele 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7381" y="2026381"/>
            <a:ext cx="11055019" cy="44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u="sng" dirty="0"/>
              <a:t>§</a:t>
            </a:r>
            <a:r>
              <a:rPr lang="cs-CZ" b="1" u="sng" dirty="0"/>
              <a:t> 214</a:t>
            </a:r>
            <a:r>
              <a:rPr lang="cs-CZ" u="sng" dirty="0"/>
              <a:t> </a:t>
            </a:r>
            <a:r>
              <a:rPr lang="cs-CZ" b="1" u="sng" dirty="0"/>
              <a:t>Informace</a:t>
            </a:r>
            <a:r>
              <a:rPr lang="cs-CZ" dirty="0"/>
              <a:t> na profilu zadavatele uveřejněné podle (</a:t>
            </a:r>
            <a:r>
              <a:rPr lang="cs-CZ" i="1" dirty="0"/>
              <a:t>zák. č. </a:t>
            </a:r>
            <a:r>
              <a:rPr lang="cs-CZ" b="1" i="1" dirty="0"/>
              <a:t>134/2016</a:t>
            </a:r>
            <a:r>
              <a:rPr lang="cs-CZ" i="1" dirty="0"/>
              <a:t> Sb.</a:t>
            </a:r>
            <a:r>
              <a:rPr lang="cs-CZ" dirty="0"/>
              <a:t>)</a:t>
            </a:r>
          </a:p>
          <a:p>
            <a:pPr>
              <a:lnSpc>
                <a:spcPct val="112000"/>
              </a:lnSpc>
              <a:spcAft>
                <a:spcPts val="350"/>
              </a:spcAft>
            </a:pPr>
            <a:r>
              <a:rPr lang="cs-CZ" u="sng" dirty="0"/>
              <a:t>(4) Ministerstvo pro místní rozvoj stanoví vyhláškou </a:t>
            </a:r>
            <a:endParaRPr lang="cs-CZ" dirty="0"/>
          </a:p>
          <a:p>
            <a:pPr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	a) </a:t>
            </a:r>
            <a:r>
              <a:rPr lang="cs-CZ" b="1" dirty="0"/>
              <a:t>přístup</a:t>
            </a:r>
            <a:r>
              <a:rPr lang="cs-CZ" dirty="0"/>
              <a:t> k uveřejněným informacím</a:t>
            </a:r>
          </a:p>
          <a:p>
            <a:pPr>
              <a:lnSpc>
                <a:spcPct val="112000"/>
              </a:lnSpc>
            </a:pPr>
            <a:r>
              <a:rPr lang="cs-CZ" dirty="0"/>
              <a:t>	b) </a:t>
            </a:r>
            <a:r>
              <a:rPr lang="cs-CZ" b="1" dirty="0"/>
              <a:t>strukturu</a:t>
            </a:r>
            <a:r>
              <a:rPr lang="cs-CZ" dirty="0"/>
              <a:t> údajů uveřejňovaných na profilu zadavatele a</a:t>
            </a:r>
          </a:p>
          <a:p>
            <a:pPr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	c) </a:t>
            </a:r>
            <a:r>
              <a:rPr lang="cs-CZ" b="1" dirty="0"/>
              <a:t>postup</a:t>
            </a:r>
            <a:r>
              <a:rPr lang="cs-CZ" dirty="0"/>
              <a:t> při změně profilu zadavatele.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u="sng" dirty="0"/>
              <a:t>§</a:t>
            </a:r>
            <a:r>
              <a:rPr lang="en-US" b="1" u="sng" dirty="0"/>
              <a:t> 18</a:t>
            </a:r>
            <a:r>
              <a:rPr lang="cs-CZ" b="1" u="sng" dirty="0"/>
              <a:t> </a:t>
            </a:r>
            <a:r>
              <a:rPr lang="pl-PL" b="1" u="sng" dirty="0"/>
              <a:t>Struktura</a:t>
            </a:r>
            <a:r>
              <a:rPr lang="pl-PL" dirty="0"/>
              <a:t> údajů uveřejněných </a:t>
            </a:r>
            <a:r>
              <a:rPr lang="pl-PL" u="sng" dirty="0"/>
              <a:t>na profilu zadavatele</a:t>
            </a:r>
            <a:r>
              <a:rPr lang="pl-PL" dirty="0"/>
              <a:t> (</a:t>
            </a:r>
            <a:r>
              <a:rPr lang="cs-CZ" i="1" dirty="0"/>
              <a:t>vyhláška č. </a:t>
            </a:r>
            <a:r>
              <a:rPr lang="cs-CZ" b="1" i="1" dirty="0"/>
              <a:t>168/2016</a:t>
            </a:r>
            <a:r>
              <a:rPr lang="cs-CZ" i="1" dirty="0"/>
              <a:t> Sb.</a:t>
            </a:r>
            <a:r>
              <a:rPr lang="cs-CZ" dirty="0"/>
              <a:t>)</a:t>
            </a:r>
            <a:endParaRPr lang="pl-PL" dirty="0"/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Tx/>
              <a:buChar char="-"/>
            </a:pPr>
            <a:r>
              <a:rPr lang="cs-CZ" dirty="0"/>
              <a:t>dokumenty k veřejné zakázce (</a:t>
            </a:r>
            <a:r>
              <a:rPr lang="cs-CZ" i="1" dirty="0"/>
              <a:t>uveřejněny na profilu zadavatele</a:t>
            </a:r>
            <a:r>
              <a:rPr lang="cs-CZ" dirty="0"/>
              <a:t>) </a:t>
            </a:r>
            <a:r>
              <a:rPr lang="cs-CZ" i="1" dirty="0"/>
              <a:t>jsou umístěny </a:t>
            </a:r>
            <a:r>
              <a:rPr lang="cs-CZ" b="1" i="1" dirty="0"/>
              <a:t>v logickém celku, </a:t>
            </a:r>
            <a:r>
              <a:rPr lang="cs-CZ" i="1" dirty="0"/>
              <a:t>(</a:t>
            </a:r>
            <a:r>
              <a:rPr lang="cs-CZ" b="1" i="1" dirty="0"/>
              <a:t>označeném jednoznačným identifikátorem veřejné zakázky</a:t>
            </a:r>
            <a:r>
              <a:rPr lang="cs-CZ" i="1" dirty="0"/>
              <a:t>)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Tx/>
              <a:buChar char="-"/>
            </a:pPr>
            <a:r>
              <a:rPr lang="cs-CZ" dirty="0"/>
              <a:t>informace k veřejné zakázce </a:t>
            </a:r>
            <a:r>
              <a:rPr lang="cs-CZ" i="1" dirty="0"/>
              <a:t>v podobě</a:t>
            </a:r>
            <a:r>
              <a:rPr lang="cs-CZ" b="1" i="1" dirty="0"/>
              <a:t> strukturovaných dat</a:t>
            </a:r>
            <a:r>
              <a:rPr lang="cs-CZ" i="1" dirty="0"/>
              <a:t>, jejichž popis je uveden </a:t>
            </a:r>
            <a:r>
              <a:rPr lang="cs-CZ" b="1" i="1" dirty="0"/>
              <a:t>v příloze č. 8 k této vyhlášce </a:t>
            </a:r>
            <a:r>
              <a:rPr lang="cs-CZ" i="1" dirty="0"/>
              <a:t>(</a:t>
            </a:r>
            <a:r>
              <a:rPr lang="cs-CZ" b="1" i="1" dirty="0"/>
              <a:t>konkrétní vybrané informace</a:t>
            </a:r>
            <a:r>
              <a:rPr lang="cs-CZ" i="1" dirty="0"/>
              <a:t>)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u="sng" dirty="0"/>
              <a:t>§ </a:t>
            </a:r>
            <a:r>
              <a:rPr lang="cs-CZ" b="1" u="sng" dirty="0"/>
              <a:t>5</a:t>
            </a:r>
            <a:r>
              <a:rPr lang="cs-CZ" u="sng" dirty="0"/>
              <a:t> </a:t>
            </a:r>
            <a:r>
              <a:rPr lang="cs-CZ" b="1" u="sng" dirty="0"/>
              <a:t>Zajištění</a:t>
            </a:r>
            <a:r>
              <a:rPr lang="cs-CZ" dirty="0"/>
              <a:t> přístupnosti internetových stránek - informačních systémů veřejné správy (</a:t>
            </a:r>
            <a:r>
              <a:rPr lang="cs-CZ" i="1" dirty="0"/>
              <a:t>zák. č. </a:t>
            </a:r>
            <a:r>
              <a:rPr lang="cs-CZ" b="1" i="1" dirty="0"/>
              <a:t>99/2019</a:t>
            </a:r>
            <a:r>
              <a:rPr lang="cs-CZ" i="1" dirty="0"/>
              <a:t> Sb., o informačních systémech veřejné správy</a:t>
            </a:r>
            <a:r>
              <a:rPr lang="cs-CZ" dirty="0"/>
              <a:t>), </a:t>
            </a:r>
            <a:r>
              <a:rPr lang="cs-CZ" b="1" i="1" dirty="0"/>
              <a:t>splňuje, že internetové stránky jsou vnímatelné, ovladatelné, srozumitelné a stabilní, vč. požadavku na informační systémy veřejné správy.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3169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0" y="1412775"/>
            <a:ext cx="11055019" cy="504056"/>
          </a:xfrm>
        </p:spPr>
        <p:txBody>
          <a:bodyPr/>
          <a:lstStyle/>
          <a:p>
            <a:r>
              <a:rPr lang="pl-PL" sz="2400" dirty="0"/>
              <a:t>Struktura profilu zadavatele dle přílohy č. 8 vyhlášce č. 168/2016 Sb.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7380" y="1916831"/>
            <a:ext cx="3812391" cy="48071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100" i="1" dirty="0"/>
              <a:t>Detail VZ na profilu zadavatele (stav řízení):</a:t>
            </a:r>
          </a:p>
          <a:p>
            <a:pPr>
              <a:spcAft>
                <a:spcPts val="0"/>
              </a:spcAft>
            </a:pPr>
            <a:r>
              <a:rPr lang="cs-CZ" sz="2100" i="1" u="sng" dirty="0">
                <a:latin typeface="+mj-lt"/>
              </a:rPr>
              <a:t>Zahájení</a:t>
            </a:r>
            <a:r>
              <a:rPr lang="cs-CZ" sz="2100" i="1" dirty="0">
                <a:latin typeface="+mj-lt"/>
              </a:rPr>
              <a:t>: Základní informace k zadávacímu řízení (př. oznámení / výzva) + </a:t>
            </a:r>
            <a:r>
              <a:rPr lang="cs-CZ" sz="2100" b="1" i="1" dirty="0">
                <a:latin typeface="+mj-lt"/>
              </a:rPr>
              <a:t>zadávací dokumentace</a:t>
            </a:r>
            <a:r>
              <a:rPr lang="cs-CZ" sz="2100" i="1" dirty="0">
                <a:latin typeface="+mj-lt"/>
              </a:rPr>
              <a:t>).</a:t>
            </a:r>
          </a:p>
          <a:p>
            <a:pPr>
              <a:spcAft>
                <a:spcPts val="0"/>
              </a:spcAft>
            </a:pPr>
            <a:r>
              <a:rPr lang="cs-CZ" sz="2100" i="1" u="sng" dirty="0">
                <a:latin typeface="+mj-lt"/>
              </a:rPr>
              <a:t>Průběh:</a:t>
            </a:r>
            <a:r>
              <a:rPr lang="cs-CZ" sz="2100" i="1" dirty="0">
                <a:latin typeface="+mj-lt"/>
              </a:rPr>
              <a:t> Nabídkové ceny, </a:t>
            </a:r>
            <a:r>
              <a:rPr lang="cs-CZ" sz="2100" i="1" dirty="0"/>
              <a:t>popř.</a:t>
            </a:r>
            <a:r>
              <a:rPr lang="cs-CZ" sz="2100" i="1" dirty="0">
                <a:latin typeface="+mj-lt"/>
              </a:rPr>
              <a:t> počet účastníků ZŘ, informace o vyloučení nebo o výběru nejvhodnější nabídky.</a:t>
            </a:r>
          </a:p>
          <a:p>
            <a:pPr>
              <a:spcAft>
                <a:spcPts val="0"/>
              </a:spcAft>
            </a:pPr>
            <a:r>
              <a:rPr lang="cs-CZ" sz="2100" i="1" u="sng" dirty="0">
                <a:latin typeface="+mj-lt"/>
              </a:rPr>
              <a:t>Zadání (plnění):</a:t>
            </a:r>
            <a:r>
              <a:rPr lang="cs-CZ" sz="2100" i="1" dirty="0">
                <a:latin typeface="+mj-lt"/>
              </a:rPr>
              <a:t> Písemná zpráva; Smlouvu na VZ; Skutečná výše uhrazené ceny.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886" y="1916832"/>
            <a:ext cx="7532914" cy="480716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476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Detail veřejné zakázky uveřejněné na profilu zadavatele</a:t>
            </a:r>
            <a:endParaRPr lang="cs-CZ" sz="24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0" y="1916832"/>
            <a:ext cx="11055019" cy="48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51181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EED46418E3B4985E989554DF5F7EE" ma:contentTypeVersion="2" ma:contentTypeDescription="Create a new document." ma:contentTypeScope="" ma:versionID="b3be02dc82c670047a2c385aa468f5d5">
  <xsd:schema xmlns:xsd="http://www.w3.org/2001/XMLSchema" xmlns:xs="http://www.w3.org/2001/XMLSchema" xmlns:p="http://schemas.microsoft.com/office/2006/metadata/properties" xmlns:ns2="32f9d4db-9a40-4c42-84ef-fbae3d5d1c01" targetNamespace="http://schemas.microsoft.com/office/2006/metadata/properties" ma:root="true" ma:fieldsID="44650e6817cd49f265b3ac0ba229f05a" ns2:_="">
    <xsd:import namespace="32f9d4db-9a40-4c42-84ef-fbae3d5d1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9d4db-9a40-4c42-84ef-fbae3d5d1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131B18-CD46-46EF-A8CF-1A287F086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9d4db-9a40-4c42-84ef-fbae3d5d1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E88464-A3C5-4B8F-B529-A35876CB88CE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2f9d4db-9a40-4c42-84ef-fbae3d5d1c01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DDEE2E-F2A0-482B-9261-B7E9B54B71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39714</TotalTime>
  <Words>7304</Words>
  <Application>Microsoft Office PowerPoint</Application>
  <PresentationFormat>Širokoúhlá obrazovka</PresentationFormat>
  <Paragraphs>392</Paragraphs>
  <Slides>66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2" baseType="lpstr">
      <vt:lpstr>-apple-system</vt:lpstr>
      <vt:lpstr>Arial</vt:lpstr>
      <vt:lpstr>Calibri</vt:lpstr>
      <vt:lpstr>Roboto</vt:lpstr>
      <vt:lpstr>Wingdings</vt:lpstr>
      <vt:lpstr>MMR_klas</vt:lpstr>
      <vt:lpstr>Prezentace aplikace PowerPoint</vt:lpstr>
      <vt:lpstr>Uveřejňování informací o veřejných zakázkách (VZ)</vt:lpstr>
      <vt:lpstr>Metodika MMR k uveřejňování formulářů a na profilu zadavatele</vt:lpstr>
      <vt:lpstr>Transparentnost prostředkem zpětné přezkoumatelnosti úkonů zadavatele</vt:lpstr>
      <vt:lpstr>Netransparentnost znamená stupeň společenské škodlivosti velmi vysoký</vt:lpstr>
      <vt:lpstr>Náležitosti profilu zadavatele podle platné legislativy</vt:lpstr>
      <vt:lpstr>Základní informace o veřejné zakázce na profilu zadavatele  </vt:lpstr>
      <vt:lpstr>Struktura profilu zadavatele dle přílohy č. 8 vyhlášce č. 168/2016 Sb.</vt:lpstr>
      <vt:lpstr>Detail veřejné zakázky uveřejněné na profilu zadavatele</vt:lpstr>
      <vt:lpstr>Funkcionality elektronických nástrojů podle vyhlášky č. 260/2016 Sb.</vt:lpstr>
      <vt:lpstr>Profil zadavatele – Certifikát shody</vt:lpstr>
      <vt:lpstr>Dotaz: Kde v praxi uveřejňovat (podmínky pro vydání certifikátu shody)?</vt:lpstr>
      <vt:lpstr>Informace a dokumenty uveřejňované na profilu zadavatele</vt:lpstr>
      <vt:lpstr>Profil zadavatele – spolupráce zadavatelů (ukončení ZŘ srov. zadání VZ)</vt:lpstr>
      <vt:lpstr>Obecná informační povinnost uveřejňování informací dle § 214 ZZVZ</vt:lpstr>
      <vt:lpstr>Obecné výjimky spojené s poskytováním informací o zadávacím řízení § 29</vt:lpstr>
      <vt:lpstr>Omezení dostupnosti informací uvedených v zadávací dokumetaci § 96</vt:lpstr>
      <vt:lpstr>Procesní a obchodně právní ochrana informací dle § 218 </vt:lpstr>
      <vt:lpstr>Obchodně právní ochrana informací dle § 218 </vt:lpstr>
      <vt:lpstr>Vysvětlení zadávací dokumentace</vt:lpstr>
      <vt:lpstr>Žádost o vysvětlení, popř. změna / doplnění zadávací dokumentace</vt:lpstr>
      <vt:lpstr>Změna / doplnění zadávací dokumentace dle § 99</vt:lpstr>
      <vt:lpstr>Změna / doplnění zadávací dokumentace dle § 99</vt:lpstr>
      <vt:lpstr>Změna / doplnění zadávací dokumentace dle § 99</vt:lpstr>
      <vt:lpstr>Uveřejňování formulářů § 212</vt:lpstr>
      <vt:lpstr>Uveřejňování formulářů – podlimitní VZ</vt:lpstr>
      <vt:lpstr>Uveřejňování a způsoby uveřejňování</vt:lpstr>
      <vt:lpstr>Uveřejňování formulářů § 212 – nadlimitní VZ</vt:lpstr>
      <vt:lpstr>Nesplnění uveřejňovacích povinností a neplatnost smlouvy</vt:lpstr>
      <vt:lpstr>Informace k registraci – Věstník veřejných zakázek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– 2014/24/EU (GPA) bod 17, 18</vt:lpstr>
      <vt:lpstr>Informace ve formuláři - Příloha č. 7 k vyhlášce č. 168/2016 Sb.</vt:lpstr>
      <vt:lpstr>Informace ve formuláři - Příloha č. 7 k vyhlášce č. 168/2016 Sb.</vt:lpstr>
      <vt:lpstr>Informace ve formuláři - Příloha č. 7 k vyhlášce č. 168/2016 Sb.</vt:lpstr>
      <vt:lpstr>Informace ve formuláři - Žádost</vt:lpstr>
      <vt:lpstr>Informace ve formuláři - Žádost</vt:lpstr>
      <vt:lpstr>Informace ve formuláři - Žádost</vt:lpstr>
      <vt:lpstr>Uveřejňovací povinnosti po uzavření smlouvy / ukončení řízení</vt:lpstr>
      <vt:lpstr>Oznámení o uzavření smlouvy: Zvláštní postupy – ČÁST ŠESTÁ </vt:lpstr>
      <vt:lpstr>Oznámení o uzavření smlouvy: Zvláštní postupy – ČÁST ŠESTÁ </vt:lpstr>
      <vt:lpstr>F20 - Oznámení o změně  </vt:lpstr>
      <vt:lpstr>F20 - Oznámení o změně  </vt:lpstr>
      <vt:lpstr>Uveřejňovací povinnosti - Písemná zpráva zadavatele</vt:lpstr>
      <vt:lpstr>Přestupky při uveřejňování § 269 ZZVZ</vt:lpstr>
      <vt:lpstr>Přestupky při uveřejňování § 269 ZZVZ (nezveřejnění smlouvy)</vt:lpstr>
      <vt:lpstr>Přestupky při uveřejňování § 269 ZZVZ</vt:lpstr>
      <vt:lpstr>Uveřejnění skutečně uhrazené ceny na základě § 219 odst. 1 ZZVZ</vt:lpstr>
      <vt:lpstr>Uveřejnění skutečně uhrazené ceny na základě § 219 odst. 3 ZZVZ</vt:lpstr>
      <vt:lpstr>Publikace smlouvy dle Zákona o registru smluv (č. 340/2015 Sb.)</vt:lpstr>
      <vt:lpstr>Prováděcí nařízení komise č. 2019/1780/EU „nově“ </vt:lpstr>
      <vt:lpstr>DĚKUJI ZA POZORNOST</vt:lpstr>
    </vt:vector>
  </TitlesOfParts>
  <Company>Ministerstvo pro místní rozvoj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Lisá Kateřina</dc:creator>
  <cp:lastModifiedBy>Oktábec Ondřej</cp:lastModifiedBy>
  <cp:revision>838</cp:revision>
  <cp:lastPrinted>2021-02-19T14:16:51Z</cp:lastPrinted>
  <dcterms:created xsi:type="dcterms:W3CDTF">2018-12-10T12:00:39Z</dcterms:created>
  <dcterms:modified xsi:type="dcterms:W3CDTF">2022-11-22T08:37:28Z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0x010100A59EED46418E3B4985E989554DF5F7EE</vt:lpwstr>
  </property>
</Properties>
</file>