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handoutMasterIdLst>
    <p:handoutMasterId r:id="rId61"/>
  </p:handoutMasterIdLst>
  <p:sldIdLst>
    <p:sldId id="357" r:id="rId2"/>
    <p:sldId id="320" r:id="rId3"/>
    <p:sldId id="366" r:id="rId4"/>
    <p:sldId id="396" r:id="rId5"/>
    <p:sldId id="397" r:id="rId6"/>
    <p:sldId id="391" r:id="rId7"/>
    <p:sldId id="392" r:id="rId8"/>
    <p:sldId id="367" r:id="rId9"/>
    <p:sldId id="368" r:id="rId10"/>
    <p:sldId id="373" r:id="rId11"/>
    <p:sldId id="374" r:id="rId12"/>
    <p:sldId id="395" r:id="rId13"/>
    <p:sldId id="375" r:id="rId14"/>
    <p:sldId id="358" r:id="rId15"/>
    <p:sldId id="359" r:id="rId16"/>
    <p:sldId id="360" r:id="rId17"/>
    <p:sldId id="361" r:id="rId18"/>
    <p:sldId id="389" r:id="rId19"/>
    <p:sldId id="380" r:id="rId20"/>
    <p:sldId id="384" r:id="rId21"/>
    <p:sldId id="376" r:id="rId22"/>
    <p:sldId id="379" r:id="rId23"/>
    <p:sldId id="313" r:id="rId24"/>
    <p:sldId id="356" r:id="rId25"/>
    <p:sldId id="271" r:id="rId26"/>
    <p:sldId id="278" r:id="rId27"/>
    <p:sldId id="270" r:id="rId28"/>
    <p:sldId id="279" r:id="rId29"/>
    <p:sldId id="269" r:id="rId30"/>
    <p:sldId id="311" r:id="rId31"/>
    <p:sldId id="314" r:id="rId32"/>
    <p:sldId id="334" r:id="rId33"/>
    <p:sldId id="335" r:id="rId34"/>
    <p:sldId id="407" r:id="rId35"/>
    <p:sldId id="399" r:id="rId36"/>
    <p:sldId id="400" r:id="rId37"/>
    <p:sldId id="401" r:id="rId38"/>
    <p:sldId id="402" r:id="rId39"/>
    <p:sldId id="403" r:id="rId40"/>
    <p:sldId id="404" r:id="rId41"/>
    <p:sldId id="405" r:id="rId42"/>
    <p:sldId id="406" r:id="rId43"/>
    <p:sldId id="310" r:id="rId44"/>
    <p:sldId id="315" r:id="rId45"/>
    <p:sldId id="309" r:id="rId46"/>
    <p:sldId id="316" r:id="rId47"/>
    <p:sldId id="341" r:id="rId48"/>
    <p:sldId id="398" r:id="rId49"/>
    <p:sldId id="340" r:id="rId50"/>
    <p:sldId id="339" r:id="rId51"/>
    <p:sldId id="338" r:id="rId52"/>
    <p:sldId id="337" r:id="rId53"/>
    <p:sldId id="345" r:id="rId54"/>
    <p:sldId id="349" r:id="rId55"/>
    <p:sldId id="352" r:id="rId56"/>
    <p:sldId id="372" r:id="rId57"/>
    <p:sldId id="369" r:id="rId58"/>
    <p:sldId id="273" r:id="rId5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ámková Markéta" initials="A.M."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73" autoAdjust="0"/>
  </p:normalViewPr>
  <p:slideViewPr>
    <p:cSldViewPr>
      <p:cViewPr varScale="1">
        <p:scale>
          <a:sx n="124" d="100"/>
          <a:sy n="124" d="100"/>
        </p:scale>
        <p:origin x="10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88949B-1AB2-4F91-A004-CCCBC078961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1D1617B1-B8F2-402A-B532-8D9B5848BAC7}">
      <dgm:prSet phldrT="[Text]"/>
      <dgm:spPr/>
      <dgm:t>
        <a:bodyPr/>
        <a:lstStyle/>
        <a:p>
          <a:r>
            <a:rPr lang="cs-CZ" dirty="0" smtClean="0"/>
            <a:t>písemná</a:t>
          </a:r>
          <a:endParaRPr lang="cs-CZ" dirty="0"/>
        </a:p>
      </dgm:t>
    </dgm:pt>
    <dgm:pt modelId="{54D384EF-A408-4C7F-9DDC-2A44943E29A9}" type="parTrans" cxnId="{619AA072-ED0A-4F27-816D-CC6C6F189253}">
      <dgm:prSet/>
      <dgm:spPr/>
      <dgm:t>
        <a:bodyPr/>
        <a:lstStyle/>
        <a:p>
          <a:endParaRPr lang="cs-CZ"/>
        </a:p>
      </dgm:t>
    </dgm:pt>
    <dgm:pt modelId="{37794C5D-FA89-4FCC-B18C-F2065C6D259B}" type="sibTrans" cxnId="{619AA072-ED0A-4F27-816D-CC6C6F189253}">
      <dgm:prSet/>
      <dgm:spPr/>
      <dgm:t>
        <a:bodyPr/>
        <a:lstStyle/>
        <a:p>
          <a:endParaRPr lang="cs-CZ"/>
        </a:p>
      </dgm:t>
    </dgm:pt>
    <dgm:pt modelId="{BF0E7AAD-1E2D-4211-AECC-8C800542A757}">
      <dgm:prSet phldrT="[Text]"/>
      <dgm:spPr/>
      <dgm:t>
        <a:bodyPr/>
        <a:lstStyle/>
        <a:p>
          <a:r>
            <a:rPr lang="cs-CZ" dirty="0" smtClean="0"/>
            <a:t>elektronická</a:t>
          </a:r>
          <a:endParaRPr lang="cs-CZ" dirty="0"/>
        </a:p>
      </dgm:t>
    </dgm:pt>
    <dgm:pt modelId="{E932749B-20A4-4CFB-A4EB-26C514D0AC9D}" type="parTrans" cxnId="{BA16F31B-E923-4670-AA7E-17777E6B3D08}">
      <dgm:prSet/>
      <dgm:spPr/>
      <dgm:t>
        <a:bodyPr/>
        <a:lstStyle/>
        <a:p>
          <a:endParaRPr lang="cs-CZ"/>
        </a:p>
      </dgm:t>
    </dgm:pt>
    <dgm:pt modelId="{5FD9D8DF-2805-4163-8B21-9BFA74BA71E1}" type="sibTrans" cxnId="{BA16F31B-E923-4670-AA7E-17777E6B3D08}">
      <dgm:prSet/>
      <dgm:spPr/>
      <dgm:t>
        <a:bodyPr/>
        <a:lstStyle/>
        <a:p>
          <a:endParaRPr lang="cs-CZ"/>
        </a:p>
      </dgm:t>
    </dgm:pt>
    <dgm:pt modelId="{3DE777B3-256E-40C1-A571-968337782D86}">
      <dgm:prSet phldrT="[Text]"/>
      <dgm:spPr/>
      <dgm:t>
        <a:bodyPr/>
        <a:lstStyle/>
        <a:p>
          <a:r>
            <a:rPr lang="cs-CZ" dirty="0" smtClean="0"/>
            <a:t>elektronický nástroj</a:t>
          </a:r>
          <a:endParaRPr lang="cs-CZ" dirty="0"/>
        </a:p>
      </dgm:t>
    </dgm:pt>
    <dgm:pt modelId="{408C6FED-2AA0-4237-9764-4C7158EE82B3}" type="parTrans" cxnId="{AECBB189-F57D-4085-B663-11952BF5D0F1}">
      <dgm:prSet/>
      <dgm:spPr/>
      <dgm:t>
        <a:bodyPr/>
        <a:lstStyle/>
        <a:p>
          <a:endParaRPr lang="cs-CZ"/>
        </a:p>
      </dgm:t>
    </dgm:pt>
    <dgm:pt modelId="{AB03CD2D-9056-42EC-B150-79CB2D97F4B3}" type="sibTrans" cxnId="{AECBB189-F57D-4085-B663-11952BF5D0F1}">
      <dgm:prSet/>
      <dgm:spPr/>
      <dgm:t>
        <a:bodyPr/>
        <a:lstStyle/>
        <a:p>
          <a:endParaRPr lang="cs-CZ"/>
        </a:p>
      </dgm:t>
    </dgm:pt>
    <dgm:pt modelId="{0A86CB9F-7336-4172-B5BB-73D57ED16203}">
      <dgm:prSet phldrT="[Text]"/>
      <dgm:spPr/>
      <dgm:t>
        <a:bodyPr/>
        <a:lstStyle/>
        <a:p>
          <a:r>
            <a:rPr lang="cs-CZ" dirty="0" smtClean="0"/>
            <a:t>datová schránka</a:t>
          </a:r>
          <a:endParaRPr lang="cs-CZ" dirty="0"/>
        </a:p>
      </dgm:t>
    </dgm:pt>
    <dgm:pt modelId="{3AC27028-C2B8-4CED-AB2D-2C045D918842}" type="parTrans" cxnId="{C3C3C3FB-0F3E-4AB0-BA6B-B5F271DA2A58}">
      <dgm:prSet/>
      <dgm:spPr/>
      <dgm:t>
        <a:bodyPr/>
        <a:lstStyle/>
        <a:p>
          <a:endParaRPr lang="cs-CZ"/>
        </a:p>
      </dgm:t>
    </dgm:pt>
    <dgm:pt modelId="{496C9D62-9E47-4BB2-A2D6-AA1436C8D94C}" type="sibTrans" cxnId="{C3C3C3FB-0F3E-4AB0-BA6B-B5F271DA2A58}">
      <dgm:prSet/>
      <dgm:spPr/>
      <dgm:t>
        <a:bodyPr/>
        <a:lstStyle/>
        <a:p>
          <a:endParaRPr lang="cs-CZ"/>
        </a:p>
      </dgm:t>
    </dgm:pt>
    <dgm:pt modelId="{C4C3FD96-31F8-4F85-B3EB-896C1DC23AEC}">
      <dgm:prSet phldrT="[Text]"/>
      <dgm:spPr/>
      <dgm:t>
        <a:bodyPr/>
        <a:lstStyle/>
        <a:p>
          <a:r>
            <a:rPr lang="cs-CZ" dirty="0" smtClean="0"/>
            <a:t>listinná</a:t>
          </a:r>
          <a:endParaRPr lang="cs-CZ" dirty="0"/>
        </a:p>
      </dgm:t>
    </dgm:pt>
    <dgm:pt modelId="{83EB26A2-171C-493D-BD47-DCA365860F63}" type="parTrans" cxnId="{FF3FD036-669A-49A4-B7E1-2F70F2059782}">
      <dgm:prSet/>
      <dgm:spPr/>
      <dgm:t>
        <a:bodyPr/>
        <a:lstStyle/>
        <a:p>
          <a:endParaRPr lang="cs-CZ"/>
        </a:p>
      </dgm:t>
    </dgm:pt>
    <dgm:pt modelId="{96717069-DBB7-4791-99BD-C6AF154CF3AD}" type="sibTrans" cxnId="{FF3FD036-669A-49A4-B7E1-2F70F2059782}">
      <dgm:prSet/>
      <dgm:spPr/>
      <dgm:t>
        <a:bodyPr/>
        <a:lstStyle/>
        <a:p>
          <a:endParaRPr lang="cs-CZ"/>
        </a:p>
      </dgm:t>
    </dgm:pt>
    <dgm:pt modelId="{D8F89075-5180-4FEA-8058-F6009A136693}">
      <dgm:prSet/>
      <dgm:spPr/>
      <dgm:t>
        <a:bodyPr/>
        <a:lstStyle/>
        <a:p>
          <a:r>
            <a:rPr lang="cs-CZ" dirty="0" smtClean="0"/>
            <a:t>e-mail</a:t>
          </a:r>
          <a:endParaRPr lang="cs-CZ" dirty="0"/>
        </a:p>
      </dgm:t>
    </dgm:pt>
    <dgm:pt modelId="{6C7EDB3C-661D-4B31-BF8B-BE47ED015A95}" type="parTrans" cxnId="{32ED439B-5331-41C9-B265-5E9E5624D856}">
      <dgm:prSet/>
      <dgm:spPr/>
      <dgm:t>
        <a:bodyPr/>
        <a:lstStyle/>
        <a:p>
          <a:endParaRPr lang="cs-CZ"/>
        </a:p>
      </dgm:t>
    </dgm:pt>
    <dgm:pt modelId="{4427761E-6EC1-454A-AC83-4AE2B1A97360}" type="sibTrans" cxnId="{32ED439B-5331-41C9-B265-5E9E5624D856}">
      <dgm:prSet/>
      <dgm:spPr/>
      <dgm:t>
        <a:bodyPr/>
        <a:lstStyle/>
        <a:p>
          <a:endParaRPr lang="cs-CZ"/>
        </a:p>
      </dgm:t>
    </dgm:pt>
    <dgm:pt modelId="{4C2923A3-9951-44E8-8DCA-FDC958E0DA00}">
      <dgm:prSet/>
      <dgm:spPr/>
      <dgm:t>
        <a:bodyPr/>
        <a:lstStyle/>
        <a:p>
          <a:r>
            <a:rPr lang="cs-CZ" dirty="0" smtClean="0"/>
            <a:t>ústní</a:t>
          </a:r>
          <a:endParaRPr lang="cs-CZ" dirty="0"/>
        </a:p>
      </dgm:t>
    </dgm:pt>
    <dgm:pt modelId="{618F9452-30EE-4973-8DF1-91CBC738B880}" type="sibTrans" cxnId="{D9174E02-5F95-47B7-B026-E9D402532EA6}">
      <dgm:prSet/>
      <dgm:spPr/>
      <dgm:t>
        <a:bodyPr/>
        <a:lstStyle/>
        <a:p>
          <a:endParaRPr lang="cs-CZ"/>
        </a:p>
      </dgm:t>
    </dgm:pt>
    <dgm:pt modelId="{60588A82-B016-4113-AC62-EED56CAAE2DA}" type="parTrans" cxnId="{D9174E02-5F95-47B7-B026-E9D402532EA6}">
      <dgm:prSet/>
      <dgm:spPr/>
      <dgm:t>
        <a:bodyPr/>
        <a:lstStyle/>
        <a:p>
          <a:endParaRPr lang="cs-CZ"/>
        </a:p>
      </dgm:t>
    </dgm:pt>
    <dgm:pt modelId="{77C256EF-9881-4F81-A841-13A0E7D74AD5}" type="pres">
      <dgm:prSet presAssocID="{C288949B-1AB2-4F91-A004-CCCBC0789613}" presName="diagram" presStyleCnt="0">
        <dgm:presLayoutVars>
          <dgm:chPref val="1"/>
          <dgm:dir/>
          <dgm:animOne val="branch"/>
          <dgm:animLvl val="lvl"/>
          <dgm:resizeHandles val="exact"/>
        </dgm:presLayoutVars>
      </dgm:prSet>
      <dgm:spPr/>
      <dgm:t>
        <a:bodyPr/>
        <a:lstStyle/>
        <a:p>
          <a:endParaRPr lang="cs-CZ"/>
        </a:p>
      </dgm:t>
    </dgm:pt>
    <dgm:pt modelId="{BD476DC0-0FC6-489D-9A48-DD569F2282CB}" type="pres">
      <dgm:prSet presAssocID="{1D1617B1-B8F2-402A-B532-8D9B5848BAC7}" presName="root1" presStyleCnt="0"/>
      <dgm:spPr/>
    </dgm:pt>
    <dgm:pt modelId="{1BD4F0A2-D5AA-4896-A7AF-A6759635E072}" type="pres">
      <dgm:prSet presAssocID="{1D1617B1-B8F2-402A-B532-8D9B5848BAC7}" presName="LevelOneTextNode" presStyleLbl="node0" presStyleIdx="0" presStyleCnt="2" custLinFactY="-100000" custLinFactNeighborX="-12787" custLinFactNeighborY="-100887">
        <dgm:presLayoutVars>
          <dgm:chPref val="3"/>
        </dgm:presLayoutVars>
      </dgm:prSet>
      <dgm:spPr/>
      <dgm:t>
        <a:bodyPr/>
        <a:lstStyle/>
        <a:p>
          <a:endParaRPr lang="cs-CZ"/>
        </a:p>
      </dgm:t>
    </dgm:pt>
    <dgm:pt modelId="{45CCE9A7-EA9A-4CF0-B3DF-3ACEAA0EB9FB}" type="pres">
      <dgm:prSet presAssocID="{1D1617B1-B8F2-402A-B532-8D9B5848BAC7}" presName="level2hierChild" presStyleCnt="0"/>
      <dgm:spPr/>
    </dgm:pt>
    <dgm:pt modelId="{8CC41257-270F-4F95-BCD2-3B355587DA40}" type="pres">
      <dgm:prSet presAssocID="{E932749B-20A4-4CFB-A4EB-26C514D0AC9D}" presName="conn2-1" presStyleLbl="parChTrans1D2" presStyleIdx="0" presStyleCnt="2"/>
      <dgm:spPr/>
      <dgm:t>
        <a:bodyPr/>
        <a:lstStyle/>
        <a:p>
          <a:endParaRPr lang="cs-CZ"/>
        </a:p>
      </dgm:t>
    </dgm:pt>
    <dgm:pt modelId="{16A89BA0-5A04-4B62-8163-A17008E00C88}" type="pres">
      <dgm:prSet presAssocID="{E932749B-20A4-4CFB-A4EB-26C514D0AC9D}" presName="connTx" presStyleLbl="parChTrans1D2" presStyleIdx="0" presStyleCnt="2"/>
      <dgm:spPr/>
      <dgm:t>
        <a:bodyPr/>
        <a:lstStyle/>
        <a:p>
          <a:endParaRPr lang="cs-CZ"/>
        </a:p>
      </dgm:t>
    </dgm:pt>
    <dgm:pt modelId="{236F0069-23D3-442D-BE98-EC05997B2D91}" type="pres">
      <dgm:prSet presAssocID="{BF0E7AAD-1E2D-4211-AECC-8C800542A757}" presName="root2" presStyleCnt="0"/>
      <dgm:spPr/>
    </dgm:pt>
    <dgm:pt modelId="{7D030113-CDF6-4501-9BD6-8FBB1239947D}" type="pres">
      <dgm:prSet presAssocID="{BF0E7AAD-1E2D-4211-AECC-8C800542A757}" presName="LevelTwoTextNode" presStyleLbl="node2" presStyleIdx="0" presStyleCnt="2" custLinFactNeighborX="-14604" custLinFactNeighborY="16696">
        <dgm:presLayoutVars>
          <dgm:chPref val="3"/>
        </dgm:presLayoutVars>
      </dgm:prSet>
      <dgm:spPr/>
      <dgm:t>
        <a:bodyPr/>
        <a:lstStyle/>
        <a:p>
          <a:endParaRPr lang="cs-CZ"/>
        </a:p>
      </dgm:t>
    </dgm:pt>
    <dgm:pt modelId="{CFD8F680-3A08-4F06-B422-1A93F32F185F}" type="pres">
      <dgm:prSet presAssocID="{BF0E7AAD-1E2D-4211-AECC-8C800542A757}" presName="level3hierChild" presStyleCnt="0"/>
      <dgm:spPr/>
    </dgm:pt>
    <dgm:pt modelId="{69F15A5C-E079-4A1E-94F8-16CD67A875A1}" type="pres">
      <dgm:prSet presAssocID="{408C6FED-2AA0-4237-9764-4C7158EE82B3}" presName="conn2-1" presStyleLbl="parChTrans1D3" presStyleIdx="0" presStyleCnt="3"/>
      <dgm:spPr/>
      <dgm:t>
        <a:bodyPr/>
        <a:lstStyle/>
        <a:p>
          <a:endParaRPr lang="cs-CZ"/>
        </a:p>
      </dgm:t>
    </dgm:pt>
    <dgm:pt modelId="{F8A3FDCD-9ABD-4CB3-9E8A-B042609E2E8D}" type="pres">
      <dgm:prSet presAssocID="{408C6FED-2AA0-4237-9764-4C7158EE82B3}" presName="connTx" presStyleLbl="parChTrans1D3" presStyleIdx="0" presStyleCnt="3"/>
      <dgm:spPr/>
      <dgm:t>
        <a:bodyPr/>
        <a:lstStyle/>
        <a:p>
          <a:endParaRPr lang="cs-CZ"/>
        </a:p>
      </dgm:t>
    </dgm:pt>
    <dgm:pt modelId="{92FF6431-BD3B-416D-9B72-CD8428376A50}" type="pres">
      <dgm:prSet presAssocID="{3DE777B3-256E-40C1-A571-968337782D86}" presName="root2" presStyleCnt="0"/>
      <dgm:spPr/>
    </dgm:pt>
    <dgm:pt modelId="{1A94DAA3-C167-40D8-922C-1BFF03840022}" type="pres">
      <dgm:prSet presAssocID="{3DE777B3-256E-40C1-A571-968337782D86}" presName="LevelTwoTextNode" presStyleLbl="node3" presStyleIdx="0" presStyleCnt="3" custScaleY="63137" custLinFactNeighborX="60" custLinFactNeighborY="18159">
        <dgm:presLayoutVars>
          <dgm:chPref val="3"/>
        </dgm:presLayoutVars>
      </dgm:prSet>
      <dgm:spPr/>
      <dgm:t>
        <a:bodyPr/>
        <a:lstStyle/>
        <a:p>
          <a:endParaRPr lang="cs-CZ"/>
        </a:p>
      </dgm:t>
    </dgm:pt>
    <dgm:pt modelId="{35864DD7-4127-43CD-A302-08F5EAD74539}" type="pres">
      <dgm:prSet presAssocID="{3DE777B3-256E-40C1-A571-968337782D86}" presName="level3hierChild" presStyleCnt="0"/>
      <dgm:spPr/>
    </dgm:pt>
    <dgm:pt modelId="{E0E32A8F-DBA4-4009-A38F-2FFF396ED113}" type="pres">
      <dgm:prSet presAssocID="{3AC27028-C2B8-4CED-AB2D-2C045D918842}" presName="conn2-1" presStyleLbl="parChTrans1D3" presStyleIdx="1" presStyleCnt="3"/>
      <dgm:spPr/>
      <dgm:t>
        <a:bodyPr/>
        <a:lstStyle/>
        <a:p>
          <a:endParaRPr lang="cs-CZ"/>
        </a:p>
      </dgm:t>
    </dgm:pt>
    <dgm:pt modelId="{341123BA-5EAD-44F3-AF1C-BEEBF33A7832}" type="pres">
      <dgm:prSet presAssocID="{3AC27028-C2B8-4CED-AB2D-2C045D918842}" presName="connTx" presStyleLbl="parChTrans1D3" presStyleIdx="1" presStyleCnt="3"/>
      <dgm:spPr/>
      <dgm:t>
        <a:bodyPr/>
        <a:lstStyle/>
        <a:p>
          <a:endParaRPr lang="cs-CZ"/>
        </a:p>
      </dgm:t>
    </dgm:pt>
    <dgm:pt modelId="{A296758D-3EF3-42BE-A03E-D97F38C97465}" type="pres">
      <dgm:prSet presAssocID="{0A86CB9F-7336-4172-B5BB-73D57ED16203}" presName="root2" presStyleCnt="0"/>
      <dgm:spPr/>
    </dgm:pt>
    <dgm:pt modelId="{6AE276E2-B803-416E-9E44-98717C3AB43D}" type="pres">
      <dgm:prSet presAssocID="{0A86CB9F-7336-4172-B5BB-73D57ED16203}" presName="LevelTwoTextNode" presStyleLbl="node3" presStyleIdx="1" presStyleCnt="3" custScaleY="63726" custLinFactNeighborX="60" custLinFactNeighborY="19249">
        <dgm:presLayoutVars>
          <dgm:chPref val="3"/>
        </dgm:presLayoutVars>
      </dgm:prSet>
      <dgm:spPr/>
      <dgm:t>
        <a:bodyPr/>
        <a:lstStyle/>
        <a:p>
          <a:endParaRPr lang="cs-CZ"/>
        </a:p>
      </dgm:t>
    </dgm:pt>
    <dgm:pt modelId="{90C0D1BE-CE1A-431F-A36F-0BCA9E0789AD}" type="pres">
      <dgm:prSet presAssocID="{0A86CB9F-7336-4172-B5BB-73D57ED16203}" presName="level3hierChild" presStyleCnt="0"/>
      <dgm:spPr/>
    </dgm:pt>
    <dgm:pt modelId="{2D6F3893-18B2-4C49-94B5-5E984C59D8C6}" type="pres">
      <dgm:prSet presAssocID="{6C7EDB3C-661D-4B31-BF8B-BE47ED015A95}" presName="conn2-1" presStyleLbl="parChTrans1D3" presStyleIdx="2" presStyleCnt="3"/>
      <dgm:spPr/>
      <dgm:t>
        <a:bodyPr/>
        <a:lstStyle/>
        <a:p>
          <a:endParaRPr lang="cs-CZ"/>
        </a:p>
      </dgm:t>
    </dgm:pt>
    <dgm:pt modelId="{FB24330D-1BE7-4A1B-AE9D-ABC0508D0B4F}" type="pres">
      <dgm:prSet presAssocID="{6C7EDB3C-661D-4B31-BF8B-BE47ED015A95}" presName="connTx" presStyleLbl="parChTrans1D3" presStyleIdx="2" presStyleCnt="3"/>
      <dgm:spPr/>
      <dgm:t>
        <a:bodyPr/>
        <a:lstStyle/>
        <a:p>
          <a:endParaRPr lang="cs-CZ"/>
        </a:p>
      </dgm:t>
    </dgm:pt>
    <dgm:pt modelId="{D43FCC7F-9FE2-43F0-B9F8-CD18CE39D239}" type="pres">
      <dgm:prSet presAssocID="{D8F89075-5180-4FEA-8058-F6009A136693}" presName="root2" presStyleCnt="0"/>
      <dgm:spPr/>
    </dgm:pt>
    <dgm:pt modelId="{3B486138-2CEB-4AEF-AF4D-4564B643880D}" type="pres">
      <dgm:prSet presAssocID="{D8F89075-5180-4FEA-8058-F6009A136693}" presName="LevelTwoTextNode" presStyleLbl="node3" presStyleIdx="2" presStyleCnt="3" custScaleY="64903" custLinFactNeighborX="-18" custLinFactNeighborY="19751">
        <dgm:presLayoutVars>
          <dgm:chPref val="3"/>
        </dgm:presLayoutVars>
      </dgm:prSet>
      <dgm:spPr/>
      <dgm:t>
        <a:bodyPr/>
        <a:lstStyle/>
        <a:p>
          <a:endParaRPr lang="cs-CZ"/>
        </a:p>
      </dgm:t>
    </dgm:pt>
    <dgm:pt modelId="{B8EE8026-91B3-4DD5-B806-08DA6697566A}" type="pres">
      <dgm:prSet presAssocID="{D8F89075-5180-4FEA-8058-F6009A136693}" presName="level3hierChild" presStyleCnt="0"/>
      <dgm:spPr/>
    </dgm:pt>
    <dgm:pt modelId="{19525587-6959-4D98-8909-E70EE7DE3DF2}" type="pres">
      <dgm:prSet presAssocID="{83EB26A2-171C-493D-BD47-DCA365860F63}" presName="conn2-1" presStyleLbl="parChTrans1D2" presStyleIdx="1" presStyleCnt="2"/>
      <dgm:spPr/>
      <dgm:t>
        <a:bodyPr/>
        <a:lstStyle/>
        <a:p>
          <a:endParaRPr lang="cs-CZ"/>
        </a:p>
      </dgm:t>
    </dgm:pt>
    <dgm:pt modelId="{43066B98-9B3A-4301-8630-3D8C25A51043}" type="pres">
      <dgm:prSet presAssocID="{83EB26A2-171C-493D-BD47-DCA365860F63}" presName="connTx" presStyleLbl="parChTrans1D2" presStyleIdx="1" presStyleCnt="2"/>
      <dgm:spPr/>
      <dgm:t>
        <a:bodyPr/>
        <a:lstStyle/>
        <a:p>
          <a:endParaRPr lang="cs-CZ"/>
        </a:p>
      </dgm:t>
    </dgm:pt>
    <dgm:pt modelId="{A09C27A3-080D-4654-A3F8-439A041F0C59}" type="pres">
      <dgm:prSet presAssocID="{C4C3FD96-31F8-4F85-B3EB-896C1DC23AEC}" presName="root2" presStyleCnt="0"/>
      <dgm:spPr/>
    </dgm:pt>
    <dgm:pt modelId="{B3ABCF8D-61AF-45A0-B6B4-C7A9F9DD8844}" type="pres">
      <dgm:prSet presAssocID="{C4C3FD96-31F8-4F85-B3EB-896C1DC23AEC}" presName="LevelTwoTextNode" presStyleLbl="node2" presStyleIdx="1" presStyleCnt="2" custLinFactY="-100000" custLinFactNeighborX="-14604" custLinFactNeighborY="-159749">
        <dgm:presLayoutVars>
          <dgm:chPref val="3"/>
        </dgm:presLayoutVars>
      </dgm:prSet>
      <dgm:spPr/>
      <dgm:t>
        <a:bodyPr/>
        <a:lstStyle/>
        <a:p>
          <a:endParaRPr lang="cs-CZ"/>
        </a:p>
      </dgm:t>
    </dgm:pt>
    <dgm:pt modelId="{7C96F013-C3E2-48CE-96B9-C21D3A38EBFA}" type="pres">
      <dgm:prSet presAssocID="{C4C3FD96-31F8-4F85-B3EB-896C1DC23AEC}" presName="level3hierChild" presStyleCnt="0"/>
      <dgm:spPr/>
    </dgm:pt>
    <dgm:pt modelId="{8065D5F7-0C7D-4D77-A2E0-54599DC05A19}" type="pres">
      <dgm:prSet presAssocID="{4C2923A3-9951-44E8-8DCA-FDC958E0DA00}" presName="root1" presStyleCnt="0"/>
      <dgm:spPr/>
    </dgm:pt>
    <dgm:pt modelId="{91970CAB-D3B4-46CE-89A6-82C6F289548A}" type="pres">
      <dgm:prSet presAssocID="{4C2923A3-9951-44E8-8DCA-FDC958E0DA00}" presName="LevelOneTextNode" presStyleLbl="node0" presStyleIdx="1" presStyleCnt="2">
        <dgm:presLayoutVars>
          <dgm:chPref val="3"/>
        </dgm:presLayoutVars>
      </dgm:prSet>
      <dgm:spPr/>
      <dgm:t>
        <a:bodyPr/>
        <a:lstStyle/>
        <a:p>
          <a:endParaRPr lang="cs-CZ"/>
        </a:p>
      </dgm:t>
    </dgm:pt>
    <dgm:pt modelId="{ACAAB0E0-E034-4603-8176-92A5404B7443}" type="pres">
      <dgm:prSet presAssocID="{4C2923A3-9951-44E8-8DCA-FDC958E0DA00}" presName="level2hierChild" presStyleCnt="0"/>
      <dgm:spPr/>
    </dgm:pt>
  </dgm:ptLst>
  <dgm:cxnLst>
    <dgm:cxn modelId="{100032C1-46DD-4607-AA1E-74E7CFE7BF56}" type="presOf" srcId="{3DE777B3-256E-40C1-A571-968337782D86}" destId="{1A94DAA3-C167-40D8-922C-1BFF03840022}" srcOrd="0" destOrd="0" presId="urn:microsoft.com/office/officeart/2005/8/layout/hierarchy2"/>
    <dgm:cxn modelId="{563B3291-C038-4E74-9432-6E7A49622491}" type="presOf" srcId="{E932749B-20A4-4CFB-A4EB-26C514D0AC9D}" destId="{16A89BA0-5A04-4B62-8163-A17008E00C88}" srcOrd="1" destOrd="0" presId="urn:microsoft.com/office/officeart/2005/8/layout/hierarchy2"/>
    <dgm:cxn modelId="{C3C3C3FB-0F3E-4AB0-BA6B-B5F271DA2A58}" srcId="{BF0E7AAD-1E2D-4211-AECC-8C800542A757}" destId="{0A86CB9F-7336-4172-B5BB-73D57ED16203}" srcOrd="1" destOrd="0" parTransId="{3AC27028-C2B8-4CED-AB2D-2C045D918842}" sibTransId="{496C9D62-9E47-4BB2-A2D6-AA1436C8D94C}"/>
    <dgm:cxn modelId="{619AA072-ED0A-4F27-816D-CC6C6F189253}" srcId="{C288949B-1AB2-4F91-A004-CCCBC0789613}" destId="{1D1617B1-B8F2-402A-B532-8D9B5848BAC7}" srcOrd="0" destOrd="0" parTransId="{54D384EF-A408-4C7F-9DDC-2A44943E29A9}" sibTransId="{37794C5D-FA89-4FCC-B18C-F2065C6D259B}"/>
    <dgm:cxn modelId="{7602D159-3567-45A7-BF99-7841D608D592}" type="presOf" srcId="{0A86CB9F-7336-4172-B5BB-73D57ED16203}" destId="{6AE276E2-B803-416E-9E44-98717C3AB43D}" srcOrd="0" destOrd="0" presId="urn:microsoft.com/office/officeart/2005/8/layout/hierarchy2"/>
    <dgm:cxn modelId="{BA16F31B-E923-4670-AA7E-17777E6B3D08}" srcId="{1D1617B1-B8F2-402A-B532-8D9B5848BAC7}" destId="{BF0E7AAD-1E2D-4211-AECC-8C800542A757}" srcOrd="0" destOrd="0" parTransId="{E932749B-20A4-4CFB-A4EB-26C514D0AC9D}" sibTransId="{5FD9D8DF-2805-4163-8B21-9BFA74BA71E1}"/>
    <dgm:cxn modelId="{BFF11ED9-B358-4A48-B9D7-CA1DFB939BB9}" type="presOf" srcId="{4C2923A3-9951-44E8-8DCA-FDC958E0DA00}" destId="{91970CAB-D3B4-46CE-89A6-82C6F289548A}" srcOrd="0" destOrd="0" presId="urn:microsoft.com/office/officeart/2005/8/layout/hierarchy2"/>
    <dgm:cxn modelId="{D9174E02-5F95-47B7-B026-E9D402532EA6}" srcId="{C288949B-1AB2-4F91-A004-CCCBC0789613}" destId="{4C2923A3-9951-44E8-8DCA-FDC958E0DA00}" srcOrd="1" destOrd="0" parTransId="{60588A82-B016-4113-AC62-EED56CAAE2DA}" sibTransId="{618F9452-30EE-4973-8DF1-91CBC738B880}"/>
    <dgm:cxn modelId="{14630F8E-9C0F-4E21-9FBC-06CBACAB7CC9}" type="presOf" srcId="{C288949B-1AB2-4F91-A004-CCCBC0789613}" destId="{77C256EF-9881-4F81-A841-13A0E7D74AD5}" srcOrd="0" destOrd="0" presId="urn:microsoft.com/office/officeart/2005/8/layout/hierarchy2"/>
    <dgm:cxn modelId="{32ED439B-5331-41C9-B265-5E9E5624D856}" srcId="{BF0E7AAD-1E2D-4211-AECC-8C800542A757}" destId="{D8F89075-5180-4FEA-8058-F6009A136693}" srcOrd="2" destOrd="0" parTransId="{6C7EDB3C-661D-4B31-BF8B-BE47ED015A95}" sibTransId="{4427761E-6EC1-454A-AC83-4AE2B1A97360}"/>
    <dgm:cxn modelId="{D2C87963-0BE4-4F34-9E36-AC153D3E9E7C}" type="presOf" srcId="{1D1617B1-B8F2-402A-B532-8D9B5848BAC7}" destId="{1BD4F0A2-D5AA-4896-A7AF-A6759635E072}" srcOrd="0" destOrd="0" presId="urn:microsoft.com/office/officeart/2005/8/layout/hierarchy2"/>
    <dgm:cxn modelId="{FF3FD036-669A-49A4-B7E1-2F70F2059782}" srcId="{1D1617B1-B8F2-402A-B532-8D9B5848BAC7}" destId="{C4C3FD96-31F8-4F85-B3EB-896C1DC23AEC}" srcOrd="1" destOrd="0" parTransId="{83EB26A2-171C-493D-BD47-DCA365860F63}" sibTransId="{96717069-DBB7-4791-99BD-C6AF154CF3AD}"/>
    <dgm:cxn modelId="{F26A9B76-8BE6-4EE3-AA5B-5D4D6FB7B42F}" type="presOf" srcId="{83EB26A2-171C-493D-BD47-DCA365860F63}" destId="{19525587-6959-4D98-8909-E70EE7DE3DF2}" srcOrd="0" destOrd="0" presId="urn:microsoft.com/office/officeart/2005/8/layout/hierarchy2"/>
    <dgm:cxn modelId="{039E679E-6120-4F83-A571-2ACACE3FCA45}" type="presOf" srcId="{83EB26A2-171C-493D-BD47-DCA365860F63}" destId="{43066B98-9B3A-4301-8630-3D8C25A51043}" srcOrd="1" destOrd="0" presId="urn:microsoft.com/office/officeart/2005/8/layout/hierarchy2"/>
    <dgm:cxn modelId="{B538E274-8440-420D-AA41-027EA0F8DA56}" type="presOf" srcId="{408C6FED-2AA0-4237-9764-4C7158EE82B3}" destId="{F8A3FDCD-9ABD-4CB3-9E8A-B042609E2E8D}" srcOrd="1" destOrd="0" presId="urn:microsoft.com/office/officeart/2005/8/layout/hierarchy2"/>
    <dgm:cxn modelId="{617D01BA-264E-43EB-BD4A-41AB861FE472}" type="presOf" srcId="{C4C3FD96-31F8-4F85-B3EB-896C1DC23AEC}" destId="{B3ABCF8D-61AF-45A0-B6B4-C7A9F9DD8844}" srcOrd="0" destOrd="0" presId="urn:microsoft.com/office/officeart/2005/8/layout/hierarchy2"/>
    <dgm:cxn modelId="{2261544B-034F-4526-884B-FF468E274758}" type="presOf" srcId="{BF0E7AAD-1E2D-4211-AECC-8C800542A757}" destId="{7D030113-CDF6-4501-9BD6-8FBB1239947D}" srcOrd="0" destOrd="0" presId="urn:microsoft.com/office/officeart/2005/8/layout/hierarchy2"/>
    <dgm:cxn modelId="{612D3263-9783-4E94-A77A-C8A9B8DEB935}" type="presOf" srcId="{E932749B-20A4-4CFB-A4EB-26C514D0AC9D}" destId="{8CC41257-270F-4F95-BCD2-3B355587DA40}" srcOrd="0" destOrd="0" presId="urn:microsoft.com/office/officeart/2005/8/layout/hierarchy2"/>
    <dgm:cxn modelId="{3A06A93B-C423-439A-8BBA-23C7857EC641}" type="presOf" srcId="{6C7EDB3C-661D-4B31-BF8B-BE47ED015A95}" destId="{2D6F3893-18B2-4C49-94B5-5E984C59D8C6}" srcOrd="0" destOrd="0" presId="urn:microsoft.com/office/officeart/2005/8/layout/hierarchy2"/>
    <dgm:cxn modelId="{AECBB189-F57D-4085-B663-11952BF5D0F1}" srcId="{BF0E7AAD-1E2D-4211-AECC-8C800542A757}" destId="{3DE777B3-256E-40C1-A571-968337782D86}" srcOrd="0" destOrd="0" parTransId="{408C6FED-2AA0-4237-9764-4C7158EE82B3}" sibTransId="{AB03CD2D-9056-42EC-B150-79CB2D97F4B3}"/>
    <dgm:cxn modelId="{11EE4787-843B-4912-93F1-3A0D4F78A8F9}" type="presOf" srcId="{3AC27028-C2B8-4CED-AB2D-2C045D918842}" destId="{341123BA-5EAD-44F3-AF1C-BEEBF33A7832}" srcOrd="1" destOrd="0" presId="urn:microsoft.com/office/officeart/2005/8/layout/hierarchy2"/>
    <dgm:cxn modelId="{BD9CA65F-3B53-4BF4-9DD2-9BB5C459F8A9}" type="presOf" srcId="{408C6FED-2AA0-4237-9764-4C7158EE82B3}" destId="{69F15A5C-E079-4A1E-94F8-16CD67A875A1}" srcOrd="0" destOrd="0" presId="urn:microsoft.com/office/officeart/2005/8/layout/hierarchy2"/>
    <dgm:cxn modelId="{025B8C73-AA19-4F33-9829-36D8373EE286}" type="presOf" srcId="{D8F89075-5180-4FEA-8058-F6009A136693}" destId="{3B486138-2CEB-4AEF-AF4D-4564B643880D}" srcOrd="0" destOrd="0" presId="urn:microsoft.com/office/officeart/2005/8/layout/hierarchy2"/>
    <dgm:cxn modelId="{7EA801E9-6E2A-440D-95ED-194F2A7DE6C8}" type="presOf" srcId="{3AC27028-C2B8-4CED-AB2D-2C045D918842}" destId="{E0E32A8F-DBA4-4009-A38F-2FFF396ED113}" srcOrd="0" destOrd="0" presId="urn:microsoft.com/office/officeart/2005/8/layout/hierarchy2"/>
    <dgm:cxn modelId="{B0A8BF64-F437-415A-85BD-7E8E77F6D59E}" type="presOf" srcId="{6C7EDB3C-661D-4B31-BF8B-BE47ED015A95}" destId="{FB24330D-1BE7-4A1B-AE9D-ABC0508D0B4F}" srcOrd="1" destOrd="0" presId="urn:microsoft.com/office/officeart/2005/8/layout/hierarchy2"/>
    <dgm:cxn modelId="{053D8240-DC72-46C9-A8BB-4D877B001F6C}" type="presParOf" srcId="{77C256EF-9881-4F81-A841-13A0E7D74AD5}" destId="{BD476DC0-0FC6-489D-9A48-DD569F2282CB}" srcOrd="0" destOrd="0" presId="urn:microsoft.com/office/officeart/2005/8/layout/hierarchy2"/>
    <dgm:cxn modelId="{482B16FA-B793-4C15-BAB0-B3DF9114A9C7}" type="presParOf" srcId="{BD476DC0-0FC6-489D-9A48-DD569F2282CB}" destId="{1BD4F0A2-D5AA-4896-A7AF-A6759635E072}" srcOrd="0" destOrd="0" presId="urn:microsoft.com/office/officeart/2005/8/layout/hierarchy2"/>
    <dgm:cxn modelId="{8E1E77E3-870D-4887-941A-5EF8E84BA14F}" type="presParOf" srcId="{BD476DC0-0FC6-489D-9A48-DD569F2282CB}" destId="{45CCE9A7-EA9A-4CF0-B3DF-3ACEAA0EB9FB}" srcOrd="1" destOrd="0" presId="urn:microsoft.com/office/officeart/2005/8/layout/hierarchy2"/>
    <dgm:cxn modelId="{437F2283-FAF7-4A2F-94C3-0E84401BE773}" type="presParOf" srcId="{45CCE9A7-EA9A-4CF0-B3DF-3ACEAA0EB9FB}" destId="{8CC41257-270F-4F95-BCD2-3B355587DA40}" srcOrd="0" destOrd="0" presId="urn:microsoft.com/office/officeart/2005/8/layout/hierarchy2"/>
    <dgm:cxn modelId="{B1D6E092-C11C-4E60-B572-F5A0A4FAB202}" type="presParOf" srcId="{8CC41257-270F-4F95-BCD2-3B355587DA40}" destId="{16A89BA0-5A04-4B62-8163-A17008E00C88}" srcOrd="0" destOrd="0" presId="urn:microsoft.com/office/officeart/2005/8/layout/hierarchy2"/>
    <dgm:cxn modelId="{D1DF16D4-C3CF-4888-8CA4-3115F6596E7A}" type="presParOf" srcId="{45CCE9A7-EA9A-4CF0-B3DF-3ACEAA0EB9FB}" destId="{236F0069-23D3-442D-BE98-EC05997B2D91}" srcOrd="1" destOrd="0" presId="urn:microsoft.com/office/officeart/2005/8/layout/hierarchy2"/>
    <dgm:cxn modelId="{EF30046B-BEA7-4893-9595-14E482F1DC02}" type="presParOf" srcId="{236F0069-23D3-442D-BE98-EC05997B2D91}" destId="{7D030113-CDF6-4501-9BD6-8FBB1239947D}" srcOrd="0" destOrd="0" presId="urn:microsoft.com/office/officeart/2005/8/layout/hierarchy2"/>
    <dgm:cxn modelId="{A662C345-4AA5-42FF-9F2F-8E800A770E8D}" type="presParOf" srcId="{236F0069-23D3-442D-BE98-EC05997B2D91}" destId="{CFD8F680-3A08-4F06-B422-1A93F32F185F}" srcOrd="1" destOrd="0" presId="urn:microsoft.com/office/officeart/2005/8/layout/hierarchy2"/>
    <dgm:cxn modelId="{8FEB4260-B69B-4255-81A0-961CFC7228CA}" type="presParOf" srcId="{CFD8F680-3A08-4F06-B422-1A93F32F185F}" destId="{69F15A5C-E079-4A1E-94F8-16CD67A875A1}" srcOrd="0" destOrd="0" presId="urn:microsoft.com/office/officeart/2005/8/layout/hierarchy2"/>
    <dgm:cxn modelId="{E921DB2E-54FE-4F6C-8E71-6662C26A6325}" type="presParOf" srcId="{69F15A5C-E079-4A1E-94F8-16CD67A875A1}" destId="{F8A3FDCD-9ABD-4CB3-9E8A-B042609E2E8D}" srcOrd="0" destOrd="0" presId="urn:microsoft.com/office/officeart/2005/8/layout/hierarchy2"/>
    <dgm:cxn modelId="{6E66DF0E-4CB4-4CF8-B139-31A702259F82}" type="presParOf" srcId="{CFD8F680-3A08-4F06-B422-1A93F32F185F}" destId="{92FF6431-BD3B-416D-9B72-CD8428376A50}" srcOrd="1" destOrd="0" presId="urn:microsoft.com/office/officeart/2005/8/layout/hierarchy2"/>
    <dgm:cxn modelId="{DAA0920F-590A-40A7-9428-64D4E994854D}" type="presParOf" srcId="{92FF6431-BD3B-416D-9B72-CD8428376A50}" destId="{1A94DAA3-C167-40D8-922C-1BFF03840022}" srcOrd="0" destOrd="0" presId="urn:microsoft.com/office/officeart/2005/8/layout/hierarchy2"/>
    <dgm:cxn modelId="{943EDC50-D469-4F1E-9E11-500DA59F328B}" type="presParOf" srcId="{92FF6431-BD3B-416D-9B72-CD8428376A50}" destId="{35864DD7-4127-43CD-A302-08F5EAD74539}" srcOrd="1" destOrd="0" presId="urn:microsoft.com/office/officeart/2005/8/layout/hierarchy2"/>
    <dgm:cxn modelId="{2BF6CF5A-6373-47C1-8E9B-B5F91EF89592}" type="presParOf" srcId="{CFD8F680-3A08-4F06-B422-1A93F32F185F}" destId="{E0E32A8F-DBA4-4009-A38F-2FFF396ED113}" srcOrd="2" destOrd="0" presId="urn:microsoft.com/office/officeart/2005/8/layout/hierarchy2"/>
    <dgm:cxn modelId="{E9A96BBA-54AE-43A4-B185-61A450E9DC22}" type="presParOf" srcId="{E0E32A8F-DBA4-4009-A38F-2FFF396ED113}" destId="{341123BA-5EAD-44F3-AF1C-BEEBF33A7832}" srcOrd="0" destOrd="0" presId="urn:microsoft.com/office/officeart/2005/8/layout/hierarchy2"/>
    <dgm:cxn modelId="{D81AA380-FB60-4DC6-BEF3-283CC948AF9C}" type="presParOf" srcId="{CFD8F680-3A08-4F06-B422-1A93F32F185F}" destId="{A296758D-3EF3-42BE-A03E-D97F38C97465}" srcOrd="3" destOrd="0" presId="urn:microsoft.com/office/officeart/2005/8/layout/hierarchy2"/>
    <dgm:cxn modelId="{3A8E73C2-5569-47D1-BA41-773BBF9EDE54}" type="presParOf" srcId="{A296758D-3EF3-42BE-A03E-D97F38C97465}" destId="{6AE276E2-B803-416E-9E44-98717C3AB43D}" srcOrd="0" destOrd="0" presId="urn:microsoft.com/office/officeart/2005/8/layout/hierarchy2"/>
    <dgm:cxn modelId="{F8E74401-860E-4BB7-97E6-6205AA1AA1DB}" type="presParOf" srcId="{A296758D-3EF3-42BE-A03E-D97F38C97465}" destId="{90C0D1BE-CE1A-431F-A36F-0BCA9E0789AD}" srcOrd="1" destOrd="0" presId="urn:microsoft.com/office/officeart/2005/8/layout/hierarchy2"/>
    <dgm:cxn modelId="{6D07A7B0-B23B-4602-BDD6-E1E4E2CB0D79}" type="presParOf" srcId="{CFD8F680-3A08-4F06-B422-1A93F32F185F}" destId="{2D6F3893-18B2-4C49-94B5-5E984C59D8C6}" srcOrd="4" destOrd="0" presId="urn:microsoft.com/office/officeart/2005/8/layout/hierarchy2"/>
    <dgm:cxn modelId="{09851454-30D6-4B7B-86D5-B6C2BEB3B04B}" type="presParOf" srcId="{2D6F3893-18B2-4C49-94B5-5E984C59D8C6}" destId="{FB24330D-1BE7-4A1B-AE9D-ABC0508D0B4F}" srcOrd="0" destOrd="0" presId="urn:microsoft.com/office/officeart/2005/8/layout/hierarchy2"/>
    <dgm:cxn modelId="{FFBE550D-11D3-41FE-B0A1-5A576D6ADE41}" type="presParOf" srcId="{CFD8F680-3A08-4F06-B422-1A93F32F185F}" destId="{D43FCC7F-9FE2-43F0-B9F8-CD18CE39D239}" srcOrd="5" destOrd="0" presId="urn:microsoft.com/office/officeart/2005/8/layout/hierarchy2"/>
    <dgm:cxn modelId="{DC94F060-499C-49FD-8B08-B79CC018937E}" type="presParOf" srcId="{D43FCC7F-9FE2-43F0-B9F8-CD18CE39D239}" destId="{3B486138-2CEB-4AEF-AF4D-4564B643880D}" srcOrd="0" destOrd="0" presId="urn:microsoft.com/office/officeart/2005/8/layout/hierarchy2"/>
    <dgm:cxn modelId="{2B58B7CD-BA54-41BD-8567-4888EA71F7CF}" type="presParOf" srcId="{D43FCC7F-9FE2-43F0-B9F8-CD18CE39D239}" destId="{B8EE8026-91B3-4DD5-B806-08DA6697566A}" srcOrd="1" destOrd="0" presId="urn:microsoft.com/office/officeart/2005/8/layout/hierarchy2"/>
    <dgm:cxn modelId="{EF62521C-A33C-4035-8CE9-076E5AC974BC}" type="presParOf" srcId="{45CCE9A7-EA9A-4CF0-B3DF-3ACEAA0EB9FB}" destId="{19525587-6959-4D98-8909-E70EE7DE3DF2}" srcOrd="2" destOrd="0" presId="urn:microsoft.com/office/officeart/2005/8/layout/hierarchy2"/>
    <dgm:cxn modelId="{9BFDD80E-F3BB-42B5-B352-325C872364B7}" type="presParOf" srcId="{19525587-6959-4D98-8909-E70EE7DE3DF2}" destId="{43066B98-9B3A-4301-8630-3D8C25A51043}" srcOrd="0" destOrd="0" presId="urn:microsoft.com/office/officeart/2005/8/layout/hierarchy2"/>
    <dgm:cxn modelId="{AA4C2C54-3FA2-4CDA-B6AC-B0BC3F734F21}" type="presParOf" srcId="{45CCE9A7-EA9A-4CF0-B3DF-3ACEAA0EB9FB}" destId="{A09C27A3-080D-4654-A3F8-439A041F0C59}" srcOrd="3" destOrd="0" presId="urn:microsoft.com/office/officeart/2005/8/layout/hierarchy2"/>
    <dgm:cxn modelId="{96A44BD9-6DBC-4E27-948C-171072AE4807}" type="presParOf" srcId="{A09C27A3-080D-4654-A3F8-439A041F0C59}" destId="{B3ABCF8D-61AF-45A0-B6B4-C7A9F9DD8844}" srcOrd="0" destOrd="0" presId="urn:microsoft.com/office/officeart/2005/8/layout/hierarchy2"/>
    <dgm:cxn modelId="{69D7C52B-1AE8-4709-B36D-CA84912C7E07}" type="presParOf" srcId="{A09C27A3-080D-4654-A3F8-439A041F0C59}" destId="{7C96F013-C3E2-48CE-96B9-C21D3A38EBFA}" srcOrd="1" destOrd="0" presId="urn:microsoft.com/office/officeart/2005/8/layout/hierarchy2"/>
    <dgm:cxn modelId="{728D1703-19B2-4CB8-BEB7-4B5D03B1DFFA}" type="presParOf" srcId="{77C256EF-9881-4F81-A841-13A0E7D74AD5}" destId="{8065D5F7-0C7D-4D77-A2E0-54599DC05A19}" srcOrd="1" destOrd="0" presId="urn:microsoft.com/office/officeart/2005/8/layout/hierarchy2"/>
    <dgm:cxn modelId="{5333945E-E305-4AAD-86E7-FC4174F9BA8B}" type="presParOf" srcId="{8065D5F7-0C7D-4D77-A2E0-54599DC05A19}" destId="{91970CAB-D3B4-46CE-89A6-82C6F289548A}" srcOrd="0" destOrd="0" presId="urn:microsoft.com/office/officeart/2005/8/layout/hierarchy2"/>
    <dgm:cxn modelId="{7315F190-449E-4EAA-BD42-62055ED6B125}" type="presParOf" srcId="{8065D5F7-0C7D-4D77-A2E0-54599DC05A19}" destId="{ACAAB0E0-E034-4603-8176-92A5404B744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4F0A2-D5AA-4896-A7AF-A6759635E072}">
      <dsp:nvSpPr>
        <dsp:cNvPr id="0" name=""/>
        <dsp:cNvSpPr/>
      </dsp:nvSpPr>
      <dsp:spPr>
        <a:xfrm>
          <a:off x="0" y="0"/>
          <a:ext cx="2181863" cy="10909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písemná</a:t>
          </a:r>
          <a:endParaRPr lang="cs-CZ" sz="2300" kern="1200" dirty="0"/>
        </a:p>
      </dsp:txBody>
      <dsp:txXfrm>
        <a:off x="31952" y="31952"/>
        <a:ext cx="2117959" cy="1027027"/>
      </dsp:txXfrm>
    </dsp:sp>
    <dsp:sp modelId="{8CC41257-270F-4F95-BCD2-3B355587DA40}">
      <dsp:nvSpPr>
        <dsp:cNvPr id="0" name=""/>
        <dsp:cNvSpPr/>
      </dsp:nvSpPr>
      <dsp:spPr>
        <a:xfrm rot="4010658">
          <a:off x="1754195" y="1171870"/>
          <a:ext cx="1409657" cy="43286"/>
        </a:xfrm>
        <a:custGeom>
          <a:avLst/>
          <a:gdLst/>
          <a:ahLst/>
          <a:cxnLst/>
          <a:rect l="0" t="0" r="0" b="0"/>
          <a:pathLst>
            <a:path>
              <a:moveTo>
                <a:pt x="0" y="21643"/>
              </a:moveTo>
              <a:lnTo>
                <a:pt x="1409657" y="216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423782" y="1158272"/>
        <a:ext cx="70482" cy="70482"/>
      </dsp:txXfrm>
    </dsp:sp>
    <dsp:sp modelId="{7D030113-CDF6-4501-9BD6-8FBB1239947D}">
      <dsp:nvSpPr>
        <dsp:cNvPr id="0" name=""/>
        <dsp:cNvSpPr/>
      </dsp:nvSpPr>
      <dsp:spPr>
        <a:xfrm>
          <a:off x="2736184" y="1296095"/>
          <a:ext cx="2181863" cy="10909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elektronická</a:t>
          </a:r>
          <a:endParaRPr lang="cs-CZ" sz="2300" kern="1200" dirty="0"/>
        </a:p>
      </dsp:txBody>
      <dsp:txXfrm>
        <a:off x="2768136" y="1328047"/>
        <a:ext cx="2117959" cy="1027027"/>
      </dsp:txXfrm>
    </dsp:sp>
    <dsp:sp modelId="{69F15A5C-E079-4A1E-94F8-16CD67A875A1}">
      <dsp:nvSpPr>
        <dsp:cNvPr id="0" name=""/>
        <dsp:cNvSpPr/>
      </dsp:nvSpPr>
      <dsp:spPr>
        <a:xfrm rot="19471250">
          <a:off x="4782200" y="1395264"/>
          <a:ext cx="1463295" cy="43286"/>
        </a:xfrm>
        <a:custGeom>
          <a:avLst/>
          <a:gdLst/>
          <a:ahLst/>
          <a:cxnLst/>
          <a:rect l="0" t="0" r="0" b="0"/>
          <a:pathLst>
            <a:path>
              <a:moveTo>
                <a:pt x="0" y="21643"/>
              </a:moveTo>
              <a:lnTo>
                <a:pt x="1463295" y="216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77266" y="1380325"/>
        <a:ext cx="73164" cy="73164"/>
      </dsp:txXfrm>
    </dsp:sp>
    <dsp:sp modelId="{1A94DAA3-C167-40D8-922C-1BFF03840022}">
      <dsp:nvSpPr>
        <dsp:cNvPr id="0" name=""/>
        <dsp:cNvSpPr/>
      </dsp:nvSpPr>
      <dsp:spPr>
        <a:xfrm>
          <a:off x="6109648" y="647863"/>
          <a:ext cx="2181863" cy="6887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elektronický nástroj</a:t>
          </a:r>
          <a:endParaRPr lang="cs-CZ" sz="2300" kern="1200" dirty="0"/>
        </a:p>
      </dsp:txBody>
      <dsp:txXfrm>
        <a:off x="6129822" y="668037"/>
        <a:ext cx="2141515" cy="648433"/>
      </dsp:txXfrm>
    </dsp:sp>
    <dsp:sp modelId="{E0E32A8F-DBA4-4009-A38F-2FFF396ED113}">
      <dsp:nvSpPr>
        <dsp:cNvPr id="0" name=""/>
        <dsp:cNvSpPr/>
      </dsp:nvSpPr>
      <dsp:spPr>
        <a:xfrm rot="52556">
          <a:off x="4917978" y="1829027"/>
          <a:ext cx="1191739" cy="43286"/>
        </a:xfrm>
        <a:custGeom>
          <a:avLst/>
          <a:gdLst/>
          <a:ahLst/>
          <a:cxnLst/>
          <a:rect l="0" t="0" r="0" b="0"/>
          <a:pathLst>
            <a:path>
              <a:moveTo>
                <a:pt x="0" y="21643"/>
              </a:moveTo>
              <a:lnTo>
                <a:pt x="1191739" y="216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84054" y="1820877"/>
        <a:ext cx="59586" cy="59586"/>
      </dsp:txXfrm>
    </dsp:sp>
    <dsp:sp modelId="{6AE276E2-B803-416E-9E44-98717C3AB43D}">
      <dsp:nvSpPr>
        <dsp:cNvPr id="0" name=""/>
        <dsp:cNvSpPr/>
      </dsp:nvSpPr>
      <dsp:spPr>
        <a:xfrm>
          <a:off x="6109648" y="1512176"/>
          <a:ext cx="2181863" cy="6952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datová schránka</a:t>
          </a:r>
          <a:endParaRPr lang="cs-CZ" sz="2300" kern="1200" dirty="0"/>
        </a:p>
      </dsp:txBody>
      <dsp:txXfrm>
        <a:off x="6130010" y="1532538"/>
        <a:ext cx="2141139" cy="654483"/>
      </dsp:txXfrm>
    </dsp:sp>
    <dsp:sp modelId="{2D6F3893-18B2-4C49-94B5-5E984C59D8C6}">
      <dsp:nvSpPr>
        <dsp:cNvPr id="0" name=""/>
        <dsp:cNvSpPr/>
      </dsp:nvSpPr>
      <dsp:spPr>
        <a:xfrm rot="2204270">
          <a:off x="4770457" y="2264399"/>
          <a:ext cx="1486174" cy="43286"/>
        </a:xfrm>
        <a:custGeom>
          <a:avLst/>
          <a:gdLst/>
          <a:ahLst/>
          <a:cxnLst/>
          <a:rect l="0" t="0" r="0" b="0"/>
          <a:pathLst>
            <a:path>
              <a:moveTo>
                <a:pt x="0" y="21643"/>
              </a:moveTo>
              <a:lnTo>
                <a:pt x="1486174" y="216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5476390" y="2248887"/>
        <a:ext cx="74308" cy="74308"/>
      </dsp:txXfrm>
    </dsp:sp>
    <dsp:sp modelId="{3B486138-2CEB-4AEF-AF4D-4564B643880D}">
      <dsp:nvSpPr>
        <dsp:cNvPr id="0" name=""/>
        <dsp:cNvSpPr/>
      </dsp:nvSpPr>
      <dsp:spPr>
        <a:xfrm>
          <a:off x="6109040" y="2376499"/>
          <a:ext cx="2181863" cy="7080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e-mail</a:t>
          </a:r>
          <a:endParaRPr lang="cs-CZ" sz="2300" kern="1200" dirty="0"/>
        </a:p>
      </dsp:txBody>
      <dsp:txXfrm>
        <a:off x="6129778" y="2397237"/>
        <a:ext cx="2140387" cy="666571"/>
      </dsp:txXfrm>
    </dsp:sp>
    <dsp:sp modelId="{19525587-6959-4D98-8909-E70EE7DE3DF2}">
      <dsp:nvSpPr>
        <dsp:cNvPr id="0" name=""/>
        <dsp:cNvSpPr/>
      </dsp:nvSpPr>
      <dsp:spPr>
        <a:xfrm>
          <a:off x="2181863" y="523822"/>
          <a:ext cx="554321" cy="43286"/>
        </a:xfrm>
        <a:custGeom>
          <a:avLst/>
          <a:gdLst/>
          <a:ahLst/>
          <a:cxnLst/>
          <a:rect l="0" t="0" r="0" b="0"/>
          <a:pathLst>
            <a:path>
              <a:moveTo>
                <a:pt x="0" y="21643"/>
              </a:moveTo>
              <a:lnTo>
                <a:pt x="554321" y="216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445166" y="531607"/>
        <a:ext cx="27716" cy="27716"/>
      </dsp:txXfrm>
    </dsp:sp>
    <dsp:sp modelId="{B3ABCF8D-61AF-45A0-B6B4-C7A9F9DD8844}">
      <dsp:nvSpPr>
        <dsp:cNvPr id="0" name=""/>
        <dsp:cNvSpPr/>
      </dsp:nvSpPr>
      <dsp:spPr>
        <a:xfrm>
          <a:off x="2736184" y="0"/>
          <a:ext cx="2181863" cy="10909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listinná</a:t>
          </a:r>
          <a:endParaRPr lang="cs-CZ" sz="2300" kern="1200" dirty="0"/>
        </a:p>
      </dsp:txBody>
      <dsp:txXfrm>
        <a:off x="2768136" y="31952"/>
        <a:ext cx="2117959" cy="1027027"/>
      </dsp:txXfrm>
    </dsp:sp>
    <dsp:sp modelId="{91970CAB-D3B4-46CE-89A6-82C6F289548A}">
      <dsp:nvSpPr>
        <dsp:cNvPr id="0" name=""/>
        <dsp:cNvSpPr/>
      </dsp:nvSpPr>
      <dsp:spPr>
        <a:xfrm>
          <a:off x="215" y="2995810"/>
          <a:ext cx="2181863" cy="10909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cs-CZ" sz="2300" kern="1200" dirty="0" smtClean="0"/>
            <a:t>ústní</a:t>
          </a:r>
          <a:endParaRPr lang="cs-CZ" sz="2300" kern="1200" dirty="0"/>
        </a:p>
      </dsp:txBody>
      <dsp:txXfrm>
        <a:off x="32167" y="3027762"/>
        <a:ext cx="2117959" cy="10270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16.10.2018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16.10.2018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Uvítání</a:t>
            </a:r>
          </a:p>
          <a:p>
            <a:r>
              <a:rPr lang="cs-CZ" dirty="0" smtClean="0"/>
              <a:t>Představení</a:t>
            </a:r>
          </a:p>
          <a:p>
            <a:r>
              <a:rPr lang="cs-CZ" dirty="0" smtClean="0"/>
              <a:t>Důvod série školení</a:t>
            </a:r>
          </a:p>
          <a:p>
            <a:r>
              <a:rPr lang="cs-CZ" dirty="0" smtClean="0"/>
              <a:t>Proč</a:t>
            </a:r>
            <a:r>
              <a:rPr lang="cs-CZ" baseline="0" dirty="0" smtClean="0"/>
              <a:t> elektronizace</a:t>
            </a:r>
          </a:p>
          <a:p>
            <a:r>
              <a:rPr lang="cs-CZ" baseline="0" dirty="0" smtClean="0"/>
              <a:t>Správný postup</a:t>
            </a:r>
          </a:p>
          <a:p>
            <a:r>
              <a:rPr lang="cs-CZ" baseline="0" dirty="0" smtClean="0"/>
              <a:t>Není to úplná novinka</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1750735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 tohoto ustanovení, z</a:t>
            </a:r>
            <a:r>
              <a:rPr lang="cs-CZ" baseline="0" dirty="0" smtClean="0"/>
              <a:t> této definice nám v podstatě plyne požadavek na to, že nabídky a žádosti o účast musí být přijímány prostřednictvím elektronického nástroje. Dále v zákoně je upraveno, co tento elektronický nástroj musí splňovat.</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14</a:t>
            </a:fld>
            <a:endParaRPr lang="cs-CZ"/>
          </a:p>
        </p:txBody>
      </p:sp>
    </p:spTree>
    <p:extLst>
      <p:ext uri="{BB962C8B-B14F-4D97-AF65-F5344CB8AC3E}">
        <p14:creationId xmlns:p14="http://schemas.microsoft.com/office/powerpoint/2010/main" val="1259624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Toto jsou požadavky na elektronický nástroj, ve kterém zadavatel přijímá elektronické nabídky. Takže pokud zadavatel</a:t>
            </a:r>
            <a:r>
              <a:rPr lang="cs-CZ" baseline="0" dirty="0" smtClean="0"/>
              <a:t> ještě neměl povinnou elektronickou komunikaci, tak mohl mít v ZD, že přijímá jen listinné nabídky, nemusel tedy mít elektronický nástroj, který splňuje tyto podmínky. Měl např. jen profil určený k uveřejňování zadávací dokumentace. Kvůli povinné elektronické komunikaci bude muset zadavatel elektronický nástroj mít, ale stačí, aby ho měl až poprvé bude zadávat VZ v nějakém zadávacím řízení, nemusí ho mít od data účinnosti té povinné elektronizace. A nemusí ho mít, pokud zadává jen VZMR, neboť na ty se povinná elektronická komunikace nevztahuje, jak si později povíme.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15</a:t>
            </a:fld>
            <a:endParaRPr lang="cs-CZ"/>
          </a:p>
        </p:txBody>
      </p:sp>
    </p:spTree>
    <p:extLst>
      <p:ext uri="{BB962C8B-B14F-4D97-AF65-F5344CB8AC3E}">
        <p14:creationId xmlns:p14="http://schemas.microsoft.com/office/powerpoint/2010/main" val="2855128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Certifikace</a:t>
            </a:r>
            <a:r>
              <a:rPr lang="cs-CZ" baseline="0" dirty="0" smtClean="0"/>
              <a:t> shody usnadňuje zadavateli život. Je to totiž jeho odpovědnost, aby využil ten správný elektronický nástroj, který všechny požadavky zákona splňuje. Pokud si vybere provozovatele elektronického nástroje, který tento certifikát shody nemá, tak bude potom shodu se zákonem muset prokazovat samotný zadavatel, což samozřejmě lze, ale je to asi poměrně složitější než to prokázat tím certifikátem shody, který vydával subjekt posuzovaní shody akreditovaný vnitrostátním akreditačním orgánem.</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17</a:t>
            </a:fld>
            <a:endParaRPr lang="cs-CZ"/>
          </a:p>
        </p:txBody>
      </p:sp>
    </p:spTree>
    <p:extLst>
      <p:ext uri="{BB962C8B-B14F-4D97-AF65-F5344CB8AC3E}">
        <p14:creationId xmlns:p14="http://schemas.microsoft.com/office/powerpoint/2010/main" val="3366689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Speciální úprava k úpravě</a:t>
            </a:r>
            <a:r>
              <a:rPr lang="cs-CZ" baseline="0" dirty="0" smtClean="0"/>
              <a:t> obsažené v zákoně č. 300/2008 Sb. O elektronických úkonech a autorizované konverzi dokumentů, kde je doručeno až přihlášením adresáta do datové schránky nebo pokud se nepřihlásí, tak 10. dnem po dodání do DS.</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18</a:t>
            </a:fld>
            <a:endParaRPr lang="cs-CZ"/>
          </a:p>
        </p:txBody>
      </p:sp>
    </p:spTree>
    <p:extLst>
      <p:ext uri="{BB962C8B-B14F-4D97-AF65-F5344CB8AC3E}">
        <p14:creationId xmlns:p14="http://schemas.microsoft.com/office/powerpoint/2010/main" val="4102566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Toto je požadavek, který je dále</a:t>
            </a:r>
            <a:r>
              <a:rPr lang="cs-CZ" baseline="0" dirty="0" smtClean="0"/>
              <a:t> proveden požadavkem na to, aby nabídky byly podávány prostřednictvím elektronického nástroje, který splňuje řadu technických požadavků, které jsem již zmiňovala.</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20</a:t>
            </a:fld>
            <a:endParaRPr lang="cs-CZ"/>
          </a:p>
        </p:txBody>
      </p:sp>
    </p:spTree>
    <p:extLst>
      <p:ext uri="{BB962C8B-B14F-4D97-AF65-F5344CB8AC3E}">
        <p14:creationId xmlns:p14="http://schemas.microsoft.com/office/powerpoint/2010/main" val="2439075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Tady máme tedy ještě jednou</a:t>
            </a:r>
            <a:r>
              <a:rPr lang="cs-CZ" baseline="0" dirty="0" smtClean="0"/>
              <a:t> zdůrazněné, že podávání nabídek musí být skrze elektronický nástroj.</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21</a:t>
            </a:fld>
            <a:endParaRPr lang="cs-CZ"/>
          </a:p>
        </p:txBody>
      </p:sp>
    </p:spTree>
    <p:extLst>
      <p:ext uri="{BB962C8B-B14F-4D97-AF65-F5344CB8AC3E}">
        <p14:creationId xmlns:p14="http://schemas.microsoft.com/office/powerpoint/2010/main" val="4075281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Ostatní úkony (jiné než podávání/přijímání</a:t>
            </a:r>
            <a:r>
              <a:rPr lang="cs-CZ" baseline="0" dirty="0" smtClean="0"/>
              <a:t> nabídek) mohou být realizovány prostřednictvím následujících způsobů elektronické komunikace.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22</a:t>
            </a:fld>
            <a:endParaRPr lang="cs-CZ"/>
          </a:p>
        </p:txBody>
      </p:sp>
    </p:spTree>
    <p:extLst>
      <p:ext uri="{BB962C8B-B14F-4D97-AF65-F5344CB8AC3E}">
        <p14:creationId xmlns:p14="http://schemas.microsoft.com/office/powerpoint/2010/main" val="3210976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Ad a) příklad, kdy ta dokumentace je v nějakém formátu, který nemůže být běžně uveřejněn pro ty dodavatele,</a:t>
            </a:r>
            <a:r>
              <a:rPr lang="cs-CZ" baseline="0" dirty="0" smtClean="0"/>
              <a:t> musí jim tedy být nějakým jiným způsobem předán, jinak než elektronicky, to znamená po síti – neomezeným dálkovým přístupem. Pod tento důvod spadají také situace, kdy tyto nástroje, zařízení nebo formáty souborů dostupné jsou, ale vztahují se na ně licence, které brání tomu, aby je zadavatel bezplatně poskytl nebo zpřístupnil dodavatelům.</a:t>
            </a:r>
          </a:p>
          <a:p>
            <a:r>
              <a:rPr lang="cs-CZ" baseline="0" dirty="0" smtClean="0"/>
              <a:t>Ad b) podobný případ, kdy by si ti zadavatelé museli pořizovat nějaké opravdu speciální vybavení</a:t>
            </a:r>
          </a:p>
          <a:p>
            <a:r>
              <a:rPr lang="cs-CZ" baseline="0" dirty="0" smtClean="0"/>
              <a:t>Ad c) tak tady je to celkem jasné, vzorky mnohdy nejsou v takové podobě, aby je bylo možné posílat elektronicky po síti. Zkrátka vzorky mají dost často hmotný charakter. Takže zadávací dokumentace bude vč. definování požadavků na předložení vzorků elektronicky na profilu, ale vzorky se budou předkládat jinak než elektronicky.</a:t>
            </a:r>
          </a:p>
          <a:p>
            <a:r>
              <a:rPr lang="cs-CZ" baseline="0" dirty="0" smtClean="0"/>
              <a:t>Ad d) především u zakázek v oblasti obrany a bezpečnosti, podmínkou však je, že tu ochranu zajistit elektronicky zkrátka nelze.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24</a:t>
            </a:fld>
            <a:endParaRPr lang="cs-CZ"/>
          </a:p>
        </p:txBody>
      </p:sp>
    </p:spTree>
    <p:extLst>
      <p:ext uri="{BB962C8B-B14F-4D97-AF65-F5344CB8AC3E}">
        <p14:creationId xmlns:p14="http://schemas.microsoft.com/office/powerpoint/2010/main" val="149458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 211 odst. 1 se pojednává</a:t>
            </a:r>
            <a:r>
              <a:rPr lang="cs-CZ" baseline="0" dirty="0" smtClean="0"/>
              <a:t> o ZADÁVACÍCH ŘÍZENÍCH. Pokud tedy zadavatel využije výjimky, tak nemusí zadávat elektronicky.</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26</a:t>
            </a:fld>
            <a:endParaRPr lang="cs-CZ"/>
          </a:p>
        </p:txBody>
      </p:sp>
    </p:spTree>
    <p:extLst>
      <p:ext uri="{BB962C8B-B14F-4D97-AF65-F5344CB8AC3E}">
        <p14:creationId xmlns:p14="http://schemas.microsoft.com/office/powerpoint/2010/main" val="2020776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Opět, nejedná se o zadání zakázky (§ 2 ZZVZ), takže není povinnost zadávat v zadávacím řízení, povinnost elektronické komunikace se tedy na to nevztahuje.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27</a:t>
            </a:fld>
            <a:endParaRPr lang="cs-CZ"/>
          </a:p>
        </p:txBody>
      </p:sp>
    </p:spTree>
    <p:extLst>
      <p:ext uri="{BB962C8B-B14F-4D97-AF65-F5344CB8AC3E}">
        <p14:creationId xmlns:p14="http://schemas.microsoft.com/office/powerpoint/2010/main" val="407756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Hlavní úprava povinné elektronizace.</a:t>
            </a:r>
          </a:p>
          <a:p>
            <a:r>
              <a:rPr lang="cs-CZ" dirty="0" smtClean="0"/>
              <a:t>Společná ustanovení –</a:t>
            </a:r>
            <a:r>
              <a:rPr lang="cs-CZ" baseline="0" dirty="0" smtClean="0"/>
              <a:t> písemná komunikace od počátku, nově je u této písemné komunikace stanovena povinná elektronická forma</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a:t>
            </a:fld>
            <a:endParaRPr lang="cs-CZ"/>
          </a:p>
        </p:txBody>
      </p:sp>
    </p:spTree>
    <p:extLst>
      <p:ext uri="{BB962C8B-B14F-4D97-AF65-F5344CB8AC3E}">
        <p14:creationId xmlns:p14="http://schemas.microsoft.com/office/powerpoint/2010/main" val="2179597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Tady se jedná o interní</a:t>
            </a:r>
            <a:r>
              <a:rPr lang="cs-CZ" baseline="0" dirty="0" smtClean="0"/>
              <a:t> komunikaci v rámci struktury zadavatele, nejedná se o komunikaci s dodavateli. Zadavatel tedy tuto komunikaci z hlediska transparentnosti zaznamenává a to může provádět jak elektronicky, tak </a:t>
            </a:r>
            <a:r>
              <a:rPr lang="cs-CZ" baseline="0" dirty="0" err="1" smtClean="0"/>
              <a:t>listinně</a:t>
            </a:r>
            <a:r>
              <a:rPr lang="cs-CZ" baseline="0" dirty="0" smtClean="0"/>
              <a:t> např. protokoly tzv. „ručně podepisované“.</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28</a:t>
            </a:fld>
            <a:endParaRPr lang="cs-CZ"/>
          </a:p>
        </p:txBody>
      </p:sp>
    </p:spTree>
    <p:extLst>
      <p:ext uri="{BB962C8B-B14F-4D97-AF65-F5344CB8AC3E}">
        <p14:creationId xmlns:p14="http://schemas.microsoft.com/office/powerpoint/2010/main" val="1906730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Netýká se především předběžných tržních konzultací a veškeré komunikace</a:t>
            </a:r>
            <a:r>
              <a:rPr lang="cs-CZ" baseline="0" dirty="0" smtClean="0"/>
              <a:t> mezi zadavatelem a vybraným dodavatelem na základě již uzavřené smlouvy.</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29</a:t>
            </a:fld>
            <a:endParaRPr lang="cs-CZ"/>
          </a:p>
        </p:txBody>
      </p:sp>
    </p:spTree>
    <p:extLst>
      <p:ext uri="{BB962C8B-B14F-4D97-AF65-F5344CB8AC3E}">
        <p14:creationId xmlns:p14="http://schemas.microsoft.com/office/powerpoint/2010/main" val="940182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Teoretický základ</a:t>
            </a:r>
            <a:r>
              <a:rPr lang="cs-CZ" baseline="0" dirty="0" smtClean="0"/>
              <a:t> – jedná se o soukromoprávní vztah, který však je především pro zadavatele výrazně upraven prostřednictvím ZZVZ.</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36</a:t>
            </a:fld>
            <a:endParaRPr lang="cs-CZ"/>
          </a:p>
        </p:txBody>
      </p:sp>
    </p:spTree>
    <p:extLst>
      <p:ext uri="{BB962C8B-B14F-4D97-AF65-F5344CB8AC3E}">
        <p14:creationId xmlns:p14="http://schemas.microsoft.com/office/powerpoint/2010/main" val="1040789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Vysvětlení soukromoprávní</a:t>
            </a:r>
            <a:r>
              <a:rPr lang="cs-CZ" baseline="0" dirty="0" smtClean="0"/>
              <a:t> povahy vztahu mezi zadavatelem a dodavatelem.</a:t>
            </a:r>
          </a:p>
          <a:p>
            <a:r>
              <a:rPr lang="cs-CZ" baseline="0" dirty="0" smtClean="0"/>
              <a:t>Relativní a absolutní neplatnost právního jednání.</a:t>
            </a:r>
          </a:p>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39</a:t>
            </a:fld>
            <a:endParaRPr lang="cs-CZ"/>
          </a:p>
        </p:txBody>
      </p:sp>
    </p:spTree>
    <p:extLst>
      <p:ext uri="{BB962C8B-B14F-4D97-AF65-F5344CB8AC3E}">
        <p14:creationId xmlns:p14="http://schemas.microsoft.com/office/powerpoint/2010/main" val="1981780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Při porušení</a:t>
            </a:r>
            <a:r>
              <a:rPr lang="cs-CZ" baseline="0" dirty="0" smtClean="0"/>
              <a:t> povinnosti, aby písemná komunikace probíhala elektronicky půjde o absolutní neplatnost úkonů.</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40</a:t>
            </a:fld>
            <a:endParaRPr lang="cs-CZ"/>
          </a:p>
        </p:txBody>
      </p:sp>
    </p:spTree>
    <p:extLst>
      <p:ext uri="{BB962C8B-B14F-4D97-AF65-F5344CB8AC3E}">
        <p14:creationId xmlns:p14="http://schemas.microsoft.com/office/powerpoint/2010/main" val="5607501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Neplatnost</a:t>
            </a:r>
            <a:r>
              <a:rPr lang="cs-CZ" baseline="0" dirty="0" smtClean="0"/>
              <a:t> však nenastane u smlouvy – důvodem je rozdílný pohled na okamžik zadání u evropských směrnic a našeho zákona. Nebude to neplatné, ale o porušení ZZVZ se jedná.</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41</a:t>
            </a:fld>
            <a:endParaRPr lang="cs-CZ"/>
          </a:p>
        </p:txBody>
      </p:sp>
    </p:spTree>
    <p:extLst>
      <p:ext uri="{BB962C8B-B14F-4D97-AF65-F5344CB8AC3E}">
        <p14:creationId xmlns:p14="http://schemas.microsoft.com/office/powerpoint/2010/main" val="3416189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Nedostatek</a:t>
            </a:r>
            <a:r>
              <a:rPr lang="cs-CZ" baseline="0" dirty="0" smtClean="0"/>
              <a:t> té elektronické formy lze zhojit. Lze dodatečně provést tu předmětnou komunikaci elektronicky. Pokud to ještě lhůta umožňuje. U předložení originálů dokladů ke kvalifikaci je vhodné (nikoliv povinné) upozorňovat na správnou formu. Lze opětovně vyzvat, aby to dodavatel napravil. U nabídky lze ve lhůtě pro podání nabídek podat nabídku dodatečně tou správnou formou. Např. když předtím dodavatel podal skrze datovou schránku.</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42</a:t>
            </a:fld>
            <a:endParaRPr lang="cs-CZ"/>
          </a:p>
        </p:txBody>
      </p:sp>
    </p:spTree>
    <p:extLst>
      <p:ext uri="{BB962C8B-B14F-4D97-AF65-F5344CB8AC3E}">
        <p14:creationId xmlns:p14="http://schemas.microsoft.com/office/powerpoint/2010/main" val="1802980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a:t>
            </a:r>
            <a:r>
              <a:rPr lang="cs-CZ" baseline="0" dirty="0" smtClean="0"/>
              <a:t> to zodpovědnost zadavatele, takže ve vlastním zájmu by měl zkoumat, zda je provozovatel elektronického nástroje dostatečně certifikovaný.</a:t>
            </a:r>
          </a:p>
          <a:p>
            <a:r>
              <a:rPr lang="cs-CZ" baseline="0" dirty="0" smtClean="0"/>
              <a:t>Odkaz přináší přehled certifikovaných el. Nástrojů s rozsahem jejich elektronizace, např. jen pro profil, nebo pro elektronickou realizaci zadávacího řízení, pro rámcové dohody, DNS apod.</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44</a:t>
            </a:fld>
            <a:endParaRPr lang="cs-CZ"/>
          </a:p>
        </p:txBody>
      </p:sp>
    </p:spTree>
    <p:extLst>
      <p:ext uri="{BB962C8B-B14F-4D97-AF65-F5344CB8AC3E}">
        <p14:creationId xmlns:p14="http://schemas.microsoft.com/office/powerpoint/2010/main" val="2996237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Vyjádření předběžného</a:t>
            </a:r>
            <a:r>
              <a:rPr lang="cs-CZ" baseline="0" dirty="0" smtClean="0"/>
              <a:t> zájmu – jinak je to u užšího řízení a jinak u zjednodušeného režimu (tam je to „paradoxně“ přísnější.</a:t>
            </a:r>
          </a:p>
          <a:p>
            <a:r>
              <a:rPr lang="cs-CZ" baseline="0" dirty="0" smtClean="0"/>
              <a:t>Užší řízení x zjednodušený režim</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53</a:t>
            </a:fld>
            <a:endParaRPr lang="cs-CZ"/>
          </a:p>
        </p:txBody>
      </p:sp>
    </p:spTree>
    <p:extLst>
      <p:ext uri="{BB962C8B-B14F-4D97-AF65-F5344CB8AC3E}">
        <p14:creationId xmlns:p14="http://schemas.microsoft.com/office/powerpoint/2010/main" val="342777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Přehled</a:t>
            </a:r>
            <a:r>
              <a:rPr lang="cs-CZ" baseline="0" dirty="0" smtClean="0"/>
              <a:t> pro vyjasnění možností komunikace mezi zadavatelem a dodavatelem. </a:t>
            </a:r>
          </a:p>
          <a:p>
            <a:r>
              <a:rPr lang="cs-CZ" baseline="0" dirty="0" smtClean="0"/>
              <a:t>Listinná především pošta, výjimečně i osobní předání, pokud bylo zaznamenáno, kdy k němu došlo. Příkladem listinné nabídky – čas doručení zaznamenala podatelna.</a:t>
            </a:r>
          </a:p>
          <a:p>
            <a:r>
              <a:rPr lang="cs-CZ" baseline="0" dirty="0" smtClean="0"/>
              <a:t>Elektronická předpokládá přenos po síti, nikoliv např. osobní předání </a:t>
            </a:r>
            <a:r>
              <a:rPr lang="cs-CZ" baseline="0" dirty="0" err="1" smtClean="0"/>
              <a:t>flash</a:t>
            </a:r>
            <a:r>
              <a:rPr lang="cs-CZ" baseline="0" dirty="0" smtClean="0"/>
              <a:t> disku.</a:t>
            </a:r>
          </a:p>
          <a:p>
            <a:r>
              <a:rPr lang="cs-CZ" baseline="0" dirty="0" smtClean="0"/>
              <a:t>Zadavatel volí mezi různými možnými způsoby, jak může komunikace probíhat, pokud zákon pro určitý druh písemné komunikace nepředepisuje určitý druh této elektronické komunikace (viz příjem nabídek a zasílání stěžejních dokumentů).</a:t>
            </a:r>
          </a:p>
          <a:p>
            <a:endParaRPr lang="cs-CZ" baseline="0" dirty="0" smtClean="0"/>
          </a:p>
          <a:p>
            <a:r>
              <a:rPr lang="cs-CZ" baseline="0" dirty="0" smtClean="0"/>
              <a:t>U elektronické zadavatel volí mezi různými možnostmi</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a:t>
            </a:fld>
            <a:endParaRPr lang="cs-CZ"/>
          </a:p>
        </p:txBody>
      </p:sp>
    </p:spTree>
    <p:extLst>
      <p:ext uri="{BB962C8B-B14F-4D97-AF65-F5344CB8AC3E}">
        <p14:creationId xmlns:p14="http://schemas.microsoft.com/office/powerpoint/2010/main" val="206882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Zde přehledný graf. </a:t>
            </a:r>
          </a:p>
          <a:p>
            <a:r>
              <a:rPr lang="cs-CZ" dirty="0" smtClean="0"/>
              <a:t>A poprosím</a:t>
            </a:r>
            <a:r>
              <a:rPr lang="cs-CZ" baseline="0" dirty="0" smtClean="0"/>
              <a:t> Vás, abyste, když budu mluvit o povinné elektronické komunikace, chápali, že mám na mysli právě tu písemnou, nikoliv tu ústní, protože u té se nic nemění. Nadále platí, že musí být řádně zaznamenána, ale není řešeno, zda elektronicky či </a:t>
            </a:r>
            <a:r>
              <a:rPr lang="cs-CZ" baseline="0" dirty="0" err="1" smtClean="0"/>
              <a:t>listinně</a:t>
            </a:r>
            <a:r>
              <a:rPr lang="cs-CZ" baseline="0" dirty="0" smtClean="0"/>
              <a:t>. Pokud tedy zákon nevylučuje možnost ústní komunikace, tak ji zadavatel může použít a např. </a:t>
            </a:r>
            <a:r>
              <a:rPr lang="cs-CZ" baseline="0" dirty="0" err="1" smtClean="0"/>
              <a:t>listinně</a:t>
            </a:r>
            <a:r>
              <a:rPr lang="cs-CZ" baseline="0" dirty="0" smtClean="0"/>
              <a:t> ji řádně zadokumentovat. Samotné dokumentování té ústní komunikace není ani komunikací je to pouze dokumentování, které může být tudíž listinné či elektronické.</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a:t>
            </a:fld>
            <a:endParaRPr lang="cs-CZ"/>
          </a:p>
        </p:txBody>
      </p:sp>
    </p:spTree>
    <p:extLst>
      <p:ext uri="{BB962C8B-B14F-4D97-AF65-F5344CB8AC3E}">
        <p14:creationId xmlns:p14="http://schemas.microsoft.com/office/powerpoint/2010/main" val="3683044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ostatních případech elektronizace není povinná. O tom si budeme povídat později. V tuto chvíli</a:t>
            </a:r>
            <a:r>
              <a:rPr lang="cs-CZ" baseline="0" dirty="0" smtClean="0"/>
              <a:t> si tedy jen zdůrazníme, na co nám ta povinná elektronizace písemné komunikace dopadá. U DNS byla plná elektronizace již od počátku účinnosti celého nového ZZVZ. Stejně tak jak už jsme si říkali bylo vždy plně elektronické např. uveřejňování zadávací dokumentace nebo např. elektronická aukce.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7</a:t>
            </a:fld>
            <a:endParaRPr lang="cs-CZ"/>
          </a:p>
        </p:txBody>
      </p:sp>
    </p:spTree>
    <p:extLst>
      <p:ext uri="{BB962C8B-B14F-4D97-AF65-F5344CB8AC3E}">
        <p14:creationId xmlns:p14="http://schemas.microsoft.com/office/powerpoint/2010/main" val="3376724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nutné si uvědomit, že povinná</a:t>
            </a:r>
            <a:r>
              <a:rPr lang="cs-CZ" baseline="0" dirty="0" smtClean="0"/>
              <a:t> elektronická komunikace nám dopadá i na dodavatele. Jejich sankcí nebude však pokuta jako u zadavatele, ale sankcí bude především neplatnost provedeného úkonu. </a:t>
            </a:r>
          </a:p>
          <a:p>
            <a:r>
              <a:rPr lang="cs-CZ" baseline="0" dirty="0" smtClean="0"/>
              <a:t>Určitě bude dobré dodavatele dostatečně upozorňovat viz příklad výzvy k dodání originálů dokladů ke kvalifikaci před uzavřením smlouvy.</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9</a:t>
            </a:fld>
            <a:endParaRPr lang="cs-CZ"/>
          </a:p>
        </p:txBody>
      </p:sp>
    </p:spTree>
    <p:extLst>
      <p:ext uri="{BB962C8B-B14F-4D97-AF65-F5344CB8AC3E}">
        <p14:creationId xmlns:p14="http://schemas.microsoft.com/office/powerpoint/2010/main" val="3305499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Není</a:t>
            </a:r>
            <a:r>
              <a:rPr lang="cs-CZ" baseline="0" dirty="0" smtClean="0"/>
              <a:t> žádné přechodné ustanovení, účinnost tedy nastane ze dne na den.</a:t>
            </a:r>
          </a:p>
          <a:p>
            <a:r>
              <a:rPr lang="cs-CZ" baseline="0" dirty="0" smtClean="0"/>
              <a:t>Záleží na tom, v jaké fázi je zadávací řízení.</a:t>
            </a:r>
          </a:p>
          <a:p>
            <a:r>
              <a:rPr lang="cs-CZ" baseline="0" dirty="0" smtClean="0"/>
              <a:t>Příklad zahájeného ZŘ. Příklad ZŘ, kdy účinnost nastane před výzvou vybranému dodavateli k předložení originálů dokladů ke kvalifikaci.</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a:t>
            </a:fld>
            <a:endParaRPr lang="cs-CZ"/>
          </a:p>
        </p:txBody>
      </p:sp>
    </p:spTree>
    <p:extLst>
      <p:ext uri="{BB962C8B-B14F-4D97-AF65-F5344CB8AC3E}">
        <p14:creationId xmlns:p14="http://schemas.microsoft.com/office/powerpoint/2010/main" val="410217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Běžná je ústní komunikace při předběžných tržných konzultacích, ale ty</a:t>
            </a:r>
            <a:r>
              <a:rPr lang="cs-CZ" baseline="0" dirty="0" smtClean="0"/>
              <a:t> se stejně odehrávají před zahájením ZŘ, takže povinná elektronizace by na ně stejně nedopadala. </a:t>
            </a:r>
          </a:p>
          <a:p>
            <a:r>
              <a:rPr lang="cs-CZ" baseline="0" dirty="0" smtClean="0"/>
              <a:t>Typickým příkladem ústní komunikace v zadávacím řízení je např. nějaké zadávací řízení, ve kterém je povoleno jednat (JŘSU, JŘBU apod.).</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12</a:t>
            </a:fld>
            <a:endParaRPr lang="cs-CZ"/>
          </a:p>
        </p:txBody>
      </p:sp>
    </p:spTree>
    <p:extLst>
      <p:ext uri="{BB962C8B-B14F-4D97-AF65-F5344CB8AC3E}">
        <p14:creationId xmlns:p14="http://schemas.microsoft.com/office/powerpoint/2010/main" val="3941942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Prostřednictvím elektronických nástrojů – může se to zdát</a:t>
            </a:r>
            <a:r>
              <a:rPr lang="cs-CZ" baseline="0" dirty="0" smtClean="0"/>
              <a:t> složité, ale je to rychlé, průkazné, je to přímo zaevidováno v tom elektronickém nástroji, což usnadní archivaci dokumentů apod.</a:t>
            </a:r>
          </a:p>
          <a:p>
            <a:r>
              <a:rPr lang="cs-CZ" dirty="0" smtClean="0"/>
              <a:t>Běžným</a:t>
            </a:r>
            <a:r>
              <a:rPr lang="cs-CZ" baseline="0" dirty="0" smtClean="0"/>
              <a:t> způsobem je komunikace prostřednictvím datových schránek, na to jsou už zadavatelé i dodavatelé zvyklí. Žádosti o vysvětlení zadávací dokumentace zase chodí často obyčejným e-mailem.</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13</a:t>
            </a:fld>
            <a:endParaRPr lang="cs-CZ"/>
          </a:p>
        </p:txBody>
      </p:sp>
    </p:spTree>
    <p:extLst>
      <p:ext uri="{BB962C8B-B14F-4D97-AF65-F5344CB8AC3E}">
        <p14:creationId xmlns:p14="http://schemas.microsoft.com/office/powerpoint/2010/main" val="1140571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autoři projektu</a:t>
            </a:r>
            <a:endParaRPr lang="cs-CZ" dirty="0"/>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smtClean="0"/>
              <a:t>NÁZEV PREZENTACE</a:t>
            </a:r>
            <a:endParaRPr lang="cs-CZ" dirty="0"/>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ortal-vz.cz/getmedia/715439fe-0a1d-4afc-8083-a2f0db34dc9e/Komunikace-mezi-zadavatelem-a-dodavatelem_VZMR.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ortal-vz.cz/getmedia/e0ffade9-c8f6-4c36-b0d5-d73a48ab5a56/171113_DUSLEDKY-NEDODRZENI-POVINNE-ELEKTRONICKE-FORMY-PISEMNE-KOMUNIKACE-PRI-UZAVIRANI-SMLOUVY-NA-VEREJNOU-ZAKAZKU_k-uverejneni.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ortal-vz.cz/getmedia/220b2063-554c-4b50-8995-ea141473d64b/Seznam-EN-rozsah-certifikace-cervenec-2018.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portal-vz.cz/cs/Jak-na-zadavani-verejnych-zakazek/Metodiky-stanoviska/Metodicka-doporucen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portal-vz.cz/getmedia/b6106226-09c6-411d-a2ab-22f1f7b87607/180906_Zakladni-otazky-k-povinne-elektronicke-komunikaci-2018_5.docx" TargetMode="External"/><Relationship Id="rId2" Type="http://schemas.openxmlformats.org/officeDocument/2006/relationships/hyperlink" Target="http://www.portal-vz.cz/getmedia/6cb1336d-17b5-4996-9286-94f46ec71820/Aktualita_povinna-elektronizace-od-18-10_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ec.europa.eu/growth/tools-databases/ecerti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smtClean="0"/>
              <a:t>                          </a:t>
            </a:r>
            <a:endParaRPr lang="cs-CZ" dirty="0"/>
          </a:p>
        </p:txBody>
      </p:sp>
      <p:sp>
        <p:nvSpPr>
          <p:cNvPr id="3" name="Nadpis 2"/>
          <p:cNvSpPr>
            <a:spLocks noGrp="1"/>
          </p:cNvSpPr>
          <p:nvPr>
            <p:ph type="title"/>
          </p:nvPr>
        </p:nvSpPr>
        <p:spPr>
          <a:xfrm>
            <a:off x="1043608" y="1772816"/>
            <a:ext cx="7283152" cy="1872208"/>
          </a:xfrm>
        </p:spPr>
        <p:txBody>
          <a:bodyPr/>
          <a:lstStyle/>
          <a:p>
            <a:pPr algn="ctr"/>
            <a:r>
              <a:rPr lang="cs-CZ" dirty="0"/>
              <a:t>Povinná elektronizace podle zákona o zadávání veřejných zakázek</a:t>
            </a:r>
          </a:p>
        </p:txBody>
      </p:sp>
    </p:spTree>
    <p:extLst>
      <p:ext uri="{BB962C8B-B14F-4D97-AF65-F5344CB8AC3E}">
        <p14:creationId xmlns:p14="http://schemas.microsoft.com/office/powerpoint/2010/main" val="116025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r>
              <a:rPr lang="cs-CZ" dirty="0"/>
              <a:t>Co s probíhajícími zadávacími řízeními?</a:t>
            </a:r>
          </a:p>
        </p:txBody>
      </p:sp>
    </p:spTree>
    <p:extLst>
      <p:ext uri="{BB962C8B-B14F-4D97-AF65-F5344CB8AC3E}">
        <p14:creationId xmlns:p14="http://schemas.microsoft.com/office/powerpoint/2010/main" val="1653968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700808"/>
            <a:ext cx="8291264" cy="4752528"/>
          </a:xfrm>
        </p:spPr>
        <p:txBody>
          <a:bodyPr>
            <a:normAutofit/>
          </a:bodyPr>
          <a:lstStyle/>
          <a:p>
            <a:pPr marL="457200" indent="-457200" algn="just">
              <a:buFont typeface="Arial" panose="020B0604020202020204" pitchFamily="34" charset="0"/>
              <a:buChar char="•"/>
            </a:pPr>
            <a:r>
              <a:rPr lang="cs-CZ" dirty="0" smtClean="0"/>
              <a:t>Pravidlo povinné el. komunikace se uplatní i na neukončená zadávací řízení zahájená před 18. 10. 2018 </a:t>
            </a:r>
          </a:p>
          <a:p>
            <a:pPr marL="457200" indent="-457200" algn="just">
              <a:buFont typeface="Arial" panose="020B0604020202020204" pitchFamily="34" charset="0"/>
              <a:buChar char="•"/>
            </a:pPr>
            <a:r>
              <a:rPr lang="cs-CZ" b="1" dirty="0" smtClean="0"/>
              <a:t>Záleží na tom, kdy uplyne lhůta pro podání nabídek </a:t>
            </a:r>
            <a:r>
              <a:rPr lang="cs-CZ" dirty="0" smtClean="0"/>
              <a:t>(předběžných nabídek, žádostí o účast)</a:t>
            </a:r>
          </a:p>
          <a:p>
            <a:pPr marL="457200" indent="-457200" algn="just">
              <a:buFont typeface="Arial" panose="020B0604020202020204" pitchFamily="34" charset="0"/>
              <a:buChar char="•"/>
            </a:pPr>
            <a:r>
              <a:rPr lang="cs-CZ" dirty="0" smtClean="0"/>
              <a:t>Nevztahuje se na zadávací řízení dle zákona 137/2006 Sb. - § 273 odst. 1 ZZVZ</a:t>
            </a:r>
          </a:p>
        </p:txBody>
      </p:sp>
    </p:spTree>
    <p:extLst>
      <p:ext uri="{BB962C8B-B14F-4D97-AF65-F5344CB8AC3E}">
        <p14:creationId xmlns:p14="http://schemas.microsoft.com/office/powerpoint/2010/main" val="3675318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484784"/>
            <a:ext cx="8496944" cy="4968552"/>
          </a:xfrm>
        </p:spPr>
        <p:txBody>
          <a:bodyPr/>
          <a:lstStyle/>
          <a:p>
            <a:pPr algn="just"/>
            <a:r>
              <a:rPr lang="cs-CZ" dirty="0" smtClean="0"/>
              <a:t>Neruší se možnost ústní komunikace (§ 211 odst. 1) </a:t>
            </a:r>
          </a:p>
          <a:p>
            <a:pPr marL="0" indent="0" algn="just"/>
            <a:r>
              <a:rPr lang="cs-CZ" dirty="0" smtClean="0"/>
              <a:t>„</a:t>
            </a:r>
            <a:r>
              <a:rPr lang="cs-CZ" i="1" dirty="0" smtClean="0"/>
              <a:t>Komunikace mezi zadavatelem a dodavateli v zadávacím řízení a při zvláštních postupech podle části šesté probíhá písemně; </a:t>
            </a:r>
            <a:r>
              <a:rPr lang="cs-CZ" b="1" i="1" dirty="0" smtClean="0"/>
              <a:t>není-li v tomto zákoně stanoveno jinak, lze použít i ústní komunikaci, je-li obsah v dostatečné míře zdokumentován, zejména zápisy, zvukovými nahrávkami nebo souhrny hlavních prvků komunikace</a:t>
            </a:r>
            <a:r>
              <a:rPr lang="cs-CZ" i="1" dirty="0" smtClean="0"/>
              <a:t>.“</a:t>
            </a:r>
          </a:p>
        </p:txBody>
      </p:sp>
    </p:spTree>
    <p:extLst>
      <p:ext uri="{BB962C8B-B14F-4D97-AF65-F5344CB8AC3E}">
        <p14:creationId xmlns:p14="http://schemas.microsoft.com/office/powerpoint/2010/main" val="3748536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b="1" dirty="0" smtClean="0"/>
          </a:p>
          <a:p>
            <a:r>
              <a:rPr lang="cs-CZ" b="1" dirty="0" smtClean="0"/>
              <a:t>prostřednictvím </a:t>
            </a:r>
            <a:r>
              <a:rPr lang="cs-CZ" b="1" dirty="0"/>
              <a:t>elektronických nástrojů </a:t>
            </a:r>
            <a:endParaRPr lang="cs-CZ" dirty="0"/>
          </a:p>
          <a:p>
            <a:endParaRPr lang="cs-CZ" b="1" dirty="0" smtClean="0"/>
          </a:p>
          <a:p>
            <a:r>
              <a:rPr lang="cs-CZ" b="1" dirty="0" smtClean="0"/>
              <a:t>komunikace mimo </a:t>
            </a:r>
            <a:r>
              <a:rPr lang="cs-CZ" b="1" dirty="0"/>
              <a:t>el. nástroj </a:t>
            </a:r>
            <a:endParaRPr lang="cs-CZ" dirty="0"/>
          </a:p>
          <a:p>
            <a:pPr marL="457200" indent="-457200">
              <a:buFont typeface="Courier New" panose="02070309020205020404" pitchFamily="49" charset="0"/>
              <a:buChar char="o"/>
            </a:pPr>
            <a:r>
              <a:rPr lang="cs-CZ" dirty="0"/>
              <a:t>datové schránky </a:t>
            </a:r>
          </a:p>
          <a:p>
            <a:pPr marL="457200" indent="-457200">
              <a:buFont typeface="Courier New" panose="02070309020205020404" pitchFamily="49" charset="0"/>
              <a:buChar char="o"/>
            </a:pPr>
            <a:r>
              <a:rPr lang="cs-CZ" dirty="0"/>
              <a:t>email </a:t>
            </a:r>
            <a:r>
              <a:rPr lang="cs-CZ" dirty="0" smtClean="0"/>
              <a:t>- datová zpráva</a:t>
            </a:r>
            <a:endParaRPr lang="cs-CZ" dirty="0"/>
          </a:p>
        </p:txBody>
      </p:sp>
      <p:sp>
        <p:nvSpPr>
          <p:cNvPr id="3" name="Nadpis 2"/>
          <p:cNvSpPr>
            <a:spLocks noGrp="1"/>
          </p:cNvSpPr>
          <p:nvPr>
            <p:ph type="title"/>
          </p:nvPr>
        </p:nvSpPr>
        <p:spPr/>
        <p:txBody>
          <a:bodyPr/>
          <a:lstStyle/>
          <a:p>
            <a:r>
              <a:rPr lang="cs-CZ" dirty="0"/>
              <a:t>Elektronická komunikace</a:t>
            </a:r>
          </a:p>
        </p:txBody>
      </p:sp>
    </p:spTree>
    <p:extLst>
      <p:ext uri="{BB962C8B-B14F-4D97-AF65-F5344CB8AC3E}">
        <p14:creationId xmlns:p14="http://schemas.microsoft.com/office/powerpoint/2010/main" val="2726360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endParaRPr lang="cs-CZ" dirty="0" smtClean="0"/>
          </a:p>
          <a:p>
            <a:pPr algn="just"/>
            <a:r>
              <a:rPr lang="cs-CZ" dirty="0" smtClean="0"/>
              <a:t>§ 28 odst. 1 písm. i) ZZVZ:</a:t>
            </a:r>
          </a:p>
          <a:p>
            <a:pPr algn="just"/>
            <a:r>
              <a:rPr lang="cs-CZ" dirty="0" smtClean="0"/>
              <a:t>programové </a:t>
            </a:r>
            <a:r>
              <a:rPr lang="cs-CZ" dirty="0"/>
              <a:t>vybavení, případně jeho součásti, které jsou spojeny se sítí nebo službou elektronických komunikací a umožňují prostřednictvím této sítě nebo služby </a:t>
            </a:r>
            <a:r>
              <a:rPr lang="cs-CZ" dirty="0" smtClean="0"/>
              <a:t>příjem:</a:t>
            </a:r>
          </a:p>
          <a:p>
            <a:pPr algn="just"/>
            <a:r>
              <a:rPr lang="cs-CZ" dirty="0"/>
              <a:t>n</a:t>
            </a:r>
            <a:r>
              <a:rPr lang="cs-CZ" dirty="0" smtClean="0"/>
              <a:t>abídek, předběžných nabídek, žádostí o účast,…</a:t>
            </a:r>
            <a:endParaRPr lang="cs-CZ" dirty="0"/>
          </a:p>
          <a:p>
            <a:pPr algn="just"/>
            <a:endParaRPr lang="cs-CZ" dirty="0"/>
          </a:p>
        </p:txBody>
      </p:sp>
      <p:sp>
        <p:nvSpPr>
          <p:cNvPr id="3" name="Nadpis 2"/>
          <p:cNvSpPr>
            <a:spLocks noGrp="1"/>
          </p:cNvSpPr>
          <p:nvPr>
            <p:ph type="title"/>
          </p:nvPr>
        </p:nvSpPr>
        <p:spPr/>
        <p:txBody>
          <a:bodyPr/>
          <a:lstStyle/>
          <a:p>
            <a:r>
              <a:rPr lang="cs-CZ" dirty="0"/>
              <a:t>Elektronický nástroj</a:t>
            </a:r>
          </a:p>
        </p:txBody>
      </p:sp>
    </p:spTree>
    <p:extLst>
      <p:ext uri="{BB962C8B-B14F-4D97-AF65-F5344CB8AC3E}">
        <p14:creationId xmlns:p14="http://schemas.microsoft.com/office/powerpoint/2010/main" val="1515600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gn="just"/>
            <a:r>
              <a:rPr lang="cs-CZ" dirty="0"/>
              <a:t>obecně dostupný a slučitelný s běžně užívanými informačními a komunikačními technologiemi </a:t>
            </a:r>
          </a:p>
          <a:p>
            <a:pPr algn="just"/>
            <a:r>
              <a:rPr lang="cs-CZ" dirty="0"/>
              <a:t>a) určení data a času provedení elektronického úkonu </a:t>
            </a:r>
          </a:p>
          <a:p>
            <a:pPr algn="just"/>
            <a:r>
              <a:rPr lang="cs-CZ" dirty="0"/>
              <a:t>b) před stanovenými lhůtami nikdo neměl přístup k jejich obsahu </a:t>
            </a:r>
          </a:p>
          <a:p>
            <a:pPr algn="just"/>
            <a:r>
              <a:rPr lang="cs-CZ" dirty="0"/>
              <a:t>c) pouze oprávněné osoby mohly stanovit nebo změnit data pro zpřístupnění doručených údajů </a:t>
            </a:r>
          </a:p>
          <a:p>
            <a:pPr algn="just"/>
            <a:r>
              <a:rPr lang="cs-CZ" dirty="0"/>
              <a:t>d) během zadávacího řízení nebo soutěže o návrh byl přístup ke všem nebo k části předaných údajů možný pouze na základě předchozího rozhodnutí oprávněných osob </a:t>
            </a:r>
          </a:p>
          <a:p>
            <a:pPr algn="just"/>
            <a:r>
              <a:rPr lang="cs-CZ" dirty="0"/>
              <a:t>e) rozhodnutí oprávněných osob mohlo umožnit přístup k předaným informacím nebo dokumentům až po předem stanoveném datu </a:t>
            </a:r>
          </a:p>
        </p:txBody>
      </p:sp>
      <p:sp>
        <p:nvSpPr>
          <p:cNvPr id="3" name="Nadpis 2"/>
          <p:cNvSpPr>
            <a:spLocks noGrp="1"/>
          </p:cNvSpPr>
          <p:nvPr>
            <p:ph type="title"/>
          </p:nvPr>
        </p:nvSpPr>
        <p:spPr/>
        <p:txBody>
          <a:bodyPr/>
          <a:lstStyle/>
          <a:p>
            <a:r>
              <a:rPr lang="cs-CZ" dirty="0"/>
              <a:t>Elektronický </a:t>
            </a:r>
            <a:r>
              <a:rPr lang="cs-CZ" dirty="0" smtClean="0"/>
              <a:t>nástroj (§ 213 ZZVZ)</a:t>
            </a:r>
            <a:endParaRPr lang="cs-CZ" dirty="0"/>
          </a:p>
        </p:txBody>
      </p:sp>
    </p:spTree>
    <p:extLst>
      <p:ext uri="{BB962C8B-B14F-4D97-AF65-F5344CB8AC3E}">
        <p14:creationId xmlns:p14="http://schemas.microsoft.com/office/powerpoint/2010/main" val="2007580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lgn="just"/>
            <a:r>
              <a:rPr lang="cs-CZ" dirty="0" smtClean="0"/>
              <a:t>f) doručené </a:t>
            </a:r>
            <a:r>
              <a:rPr lang="cs-CZ" dirty="0"/>
              <a:t>a zpřístupněné informace nebo dokumenty byly přístupné pouze osobám, které jsou oprávněné se s nimi seznamovat, a byly chráněny proti neoprávněnému přístupu třetích osob </a:t>
            </a:r>
          </a:p>
          <a:p>
            <a:pPr algn="just"/>
            <a:r>
              <a:rPr lang="cs-CZ" dirty="0"/>
              <a:t>g) v případě porušení nebo pokusu o porušení podmínek b) až f) bylo zajištěno, že porušení nebo pokus o porušení budou spolehlivě zjistitelné </a:t>
            </a:r>
          </a:p>
          <a:p>
            <a:pPr algn="just"/>
            <a:r>
              <a:rPr lang="cs-CZ" dirty="0"/>
              <a:t>h) byla pro elektronické nástroje zajištěna technická podpora a servis v případě poruchy </a:t>
            </a:r>
          </a:p>
        </p:txBody>
      </p:sp>
      <p:sp>
        <p:nvSpPr>
          <p:cNvPr id="3" name="Nadpis 2"/>
          <p:cNvSpPr>
            <a:spLocks noGrp="1"/>
          </p:cNvSpPr>
          <p:nvPr>
            <p:ph type="title"/>
          </p:nvPr>
        </p:nvSpPr>
        <p:spPr/>
        <p:txBody>
          <a:bodyPr/>
          <a:lstStyle/>
          <a:p>
            <a:r>
              <a:rPr lang="cs-CZ" dirty="0"/>
              <a:t>Elektronický nástroj (§ 213 ZZVZ)</a:t>
            </a:r>
          </a:p>
        </p:txBody>
      </p:sp>
    </p:spTree>
    <p:extLst>
      <p:ext uri="{BB962C8B-B14F-4D97-AF65-F5344CB8AC3E}">
        <p14:creationId xmlns:p14="http://schemas.microsoft.com/office/powerpoint/2010/main" val="2554944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normAutofit fontScale="92500" lnSpcReduction="10000"/>
          </a:bodyPr>
          <a:lstStyle/>
          <a:p>
            <a:pPr algn="just"/>
            <a:r>
              <a:rPr lang="cs-CZ" dirty="0" smtClean="0"/>
              <a:t>vyhláška </a:t>
            </a:r>
            <a:r>
              <a:rPr lang="cs-CZ" dirty="0"/>
              <a:t>č. 260/2016 Sb</a:t>
            </a:r>
            <a:r>
              <a:rPr lang="cs-CZ" dirty="0" smtClean="0"/>
              <a:t>.</a:t>
            </a:r>
            <a:endParaRPr lang="cs-CZ" dirty="0"/>
          </a:p>
          <a:p>
            <a:pPr algn="just"/>
            <a:r>
              <a:rPr lang="cs-CZ" dirty="0"/>
              <a:t>podmínky týkajících se elektronických nástrojů, elektronických úkonů při zadávání veřejných zakázek a certifikátu </a:t>
            </a:r>
            <a:r>
              <a:rPr lang="cs-CZ" dirty="0" smtClean="0"/>
              <a:t>shody</a:t>
            </a:r>
            <a:endParaRPr lang="cs-CZ" dirty="0"/>
          </a:p>
          <a:p>
            <a:pPr algn="just"/>
            <a:endParaRPr lang="cs-CZ" dirty="0" smtClean="0"/>
          </a:p>
          <a:p>
            <a:pPr algn="just"/>
            <a:r>
              <a:rPr lang="cs-CZ" dirty="0"/>
              <a:t>f</a:t>
            </a:r>
            <a:r>
              <a:rPr lang="cs-CZ" dirty="0" smtClean="0"/>
              <a:t>unkcionalitu elektronického nástroje lze </a:t>
            </a:r>
            <a:r>
              <a:rPr lang="cs-CZ" dirty="0"/>
              <a:t>prokázat certifikátem </a:t>
            </a:r>
          </a:p>
          <a:p>
            <a:pPr algn="just"/>
            <a:r>
              <a:rPr lang="cs-CZ" dirty="0"/>
              <a:t>v případě sporu i jakýkoli jiný důkaz </a:t>
            </a:r>
          </a:p>
          <a:p>
            <a:pPr algn="just"/>
            <a:endParaRPr lang="cs-CZ" dirty="0" smtClean="0"/>
          </a:p>
        </p:txBody>
      </p:sp>
      <p:sp>
        <p:nvSpPr>
          <p:cNvPr id="3" name="Nadpis 2"/>
          <p:cNvSpPr>
            <a:spLocks noGrp="1"/>
          </p:cNvSpPr>
          <p:nvPr>
            <p:ph type="title"/>
          </p:nvPr>
        </p:nvSpPr>
        <p:spPr/>
        <p:txBody>
          <a:bodyPr/>
          <a:lstStyle/>
          <a:p>
            <a:r>
              <a:rPr lang="cs-CZ" dirty="0"/>
              <a:t>Elektronický nástroj</a:t>
            </a:r>
          </a:p>
        </p:txBody>
      </p:sp>
    </p:spTree>
    <p:extLst>
      <p:ext uri="{BB962C8B-B14F-4D97-AF65-F5344CB8AC3E}">
        <p14:creationId xmlns:p14="http://schemas.microsoft.com/office/powerpoint/2010/main" val="501185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852936"/>
            <a:ext cx="8291264" cy="3600400"/>
          </a:xfrm>
        </p:spPr>
        <p:txBody>
          <a:bodyPr/>
          <a:lstStyle/>
          <a:p>
            <a:pPr algn="just"/>
            <a:r>
              <a:rPr lang="cs-CZ" dirty="0"/>
              <a:t>nejsou el. nástrojem </a:t>
            </a:r>
          </a:p>
          <a:p>
            <a:pPr algn="just"/>
            <a:r>
              <a:rPr lang="cs-CZ" dirty="0"/>
              <a:t>při komunikaci uskutečňované prostřednictvím datové schránky je dokument doručen dodáním do datové schránky adresáta </a:t>
            </a:r>
            <a:endParaRPr lang="cs-CZ" dirty="0" smtClean="0"/>
          </a:p>
        </p:txBody>
      </p:sp>
      <p:sp>
        <p:nvSpPr>
          <p:cNvPr id="3" name="Nadpis 2"/>
          <p:cNvSpPr>
            <a:spLocks noGrp="1"/>
          </p:cNvSpPr>
          <p:nvPr>
            <p:ph type="title"/>
          </p:nvPr>
        </p:nvSpPr>
        <p:spPr/>
        <p:txBody>
          <a:bodyPr/>
          <a:lstStyle/>
          <a:p>
            <a:r>
              <a:rPr lang="cs-CZ" dirty="0"/>
              <a:t>Datové schránky</a:t>
            </a:r>
          </a:p>
        </p:txBody>
      </p:sp>
    </p:spTree>
    <p:extLst>
      <p:ext uri="{BB962C8B-B14F-4D97-AF65-F5344CB8AC3E}">
        <p14:creationId xmlns:p14="http://schemas.microsoft.com/office/powerpoint/2010/main" val="3002704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a:t>Je nutné veškerou elektronickou komunikaci provádět prostřednictvím elektronického nástroje?</a:t>
            </a:r>
          </a:p>
        </p:txBody>
      </p:sp>
    </p:spTree>
    <p:extLst>
      <p:ext uri="{BB962C8B-B14F-4D97-AF65-F5344CB8AC3E}">
        <p14:creationId xmlns:p14="http://schemas.microsoft.com/office/powerpoint/2010/main" val="87871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rmAutofit fontScale="92500" lnSpcReduction="10000"/>
          </a:bodyPr>
          <a:lstStyle/>
          <a:p>
            <a:pPr algn="just"/>
            <a:r>
              <a:rPr lang="pl-PL" dirty="0"/>
              <a:t>elektronizace není cíl, je to prostředek </a:t>
            </a:r>
          </a:p>
          <a:p>
            <a:pPr algn="just"/>
            <a:r>
              <a:rPr lang="cs-CZ" dirty="0"/>
              <a:t>urychlení </a:t>
            </a:r>
            <a:r>
              <a:rPr lang="cs-CZ" b="1" dirty="0"/>
              <a:t>komunikace </a:t>
            </a:r>
            <a:endParaRPr lang="cs-CZ" b="1" dirty="0" smtClean="0"/>
          </a:p>
          <a:p>
            <a:pPr algn="just"/>
            <a:r>
              <a:rPr lang="cs-CZ" dirty="0" smtClean="0"/>
              <a:t>základem </a:t>
            </a:r>
            <a:r>
              <a:rPr lang="cs-CZ" dirty="0"/>
              <a:t>vždy správný postup zadavatele </a:t>
            </a:r>
          </a:p>
          <a:p>
            <a:pPr algn="just"/>
            <a:r>
              <a:rPr lang="cs-CZ" dirty="0" smtClean="0"/>
              <a:t>elektronizace </a:t>
            </a:r>
            <a:r>
              <a:rPr lang="cs-CZ" dirty="0"/>
              <a:t>nezajistí férovou soutěž nebo automaticky dobrou zakázku, lidský faktor je nenahraditelný </a:t>
            </a:r>
            <a:endParaRPr lang="cs-CZ" dirty="0" smtClean="0"/>
          </a:p>
          <a:p>
            <a:pPr algn="just"/>
            <a:r>
              <a:rPr lang="cs-CZ" dirty="0"/>
              <a:t>už známe - elektronické uveřejnění zadávací </a:t>
            </a:r>
            <a:r>
              <a:rPr lang="cs-CZ" dirty="0" smtClean="0"/>
              <a:t>dokumentace, profil zadavatele</a:t>
            </a:r>
            <a:endParaRPr lang="cs-CZ" dirty="0"/>
          </a:p>
        </p:txBody>
      </p:sp>
      <p:sp>
        <p:nvSpPr>
          <p:cNvPr id="3" name="Nadpis 2"/>
          <p:cNvSpPr>
            <a:spLocks noGrp="1"/>
          </p:cNvSpPr>
          <p:nvPr>
            <p:ph type="title"/>
          </p:nvPr>
        </p:nvSpPr>
        <p:spPr/>
        <p:txBody>
          <a:bodyPr/>
          <a:lstStyle/>
          <a:p>
            <a:r>
              <a:rPr lang="cs-CZ" dirty="0"/>
              <a:t>Elektronizace VZ</a:t>
            </a:r>
          </a:p>
        </p:txBody>
      </p:sp>
    </p:spTree>
    <p:extLst>
      <p:ext uri="{BB962C8B-B14F-4D97-AF65-F5344CB8AC3E}">
        <p14:creationId xmlns:p14="http://schemas.microsoft.com/office/powerpoint/2010/main" val="1590615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291264" cy="3960440"/>
          </a:xfrm>
        </p:spPr>
        <p:txBody>
          <a:bodyPr>
            <a:normAutofit/>
          </a:bodyPr>
          <a:lstStyle/>
          <a:p>
            <a:pPr lvl="0" algn="just"/>
            <a:r>
              <a:rPr lang="cs-CZ" dirty="0" smtClean="0"/>
              <a:t>Při </a:t>
            </a:r>
            <a:r>
              <a:rPr lang="cs-CZ" dirty="0"/>
              <a:t>komunikaci mezi zadavatelem a dodavateli nesmí být narušena důvěrnost nabídek a žádostí o účast a úplnost údajů v nich obsažených. </a:t>
            </a:r>
            <a:r>
              <a:rPr lang="cs-CZ" b="1" dirty="0"/>
              <a:t>Zadavateli nesmí být umožněn přístup k obsahu nabídek a žádostí o účast před uplynutím lhůty stanovené pro jejich podání</a:t>
            </a:r>
            <a:r>
              <a:rPr lang="cs-CZ" dirty="0" smtClean="0"/>
              <a:t>.</a:t>
            </a:r>
          </a:p>
        </p:txBody>
      </p:sp>
      <p:sp>
        <p:nvSpPr>
          <p:cNvPr id="3" name="Nadpis 2"/>
          <p:cNvSpPr>
            <a:spLocks noGrp="1"/>
          </p:cNvSpPr>
          <p:nvPr>
            <p:ph type="title"/>
          </p:nvPr>
        </p:nvSpPr>
        <p:spPr/>
        <p:txBody>
          <a:bodyPr/>
          <a:lstStyle/>
          <a:p>
            <a:r>
              <a:rPr lang="cs-CZ" dirty="0" smtClean="0"/>
              <a:t>§ 211 odst. 2 ZZVZ</a:t>
            </a:r>
            <a:endParaRPr lang="cs-CZ" dirty="0"/>
          </a:p>
        </p:txBody>
      </p:sp>
    </p:spTree>
    <p:extLst>
      <p:ext uri="{BB962C8B-B14F-4D97-AF65-F5344CB8AC3E}">
        <p14:creationId xmlns:p14="http://schemas.microsoft.com/office/powerpoint/2010/main" val="3506934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b="1" dirty="0"/>
              <a:t>prostřednictvím elektronických nástrojů </a:t>
            </a:r>
            <a:endParaRPr lang="cs-CZ" dirty="0"/>
          </a:p>
          <a:p>
            <a:r>
              <a:rPr lang="pl-PL" dirty="0"/>
              <a:t>§ 28 odst. 1 písm. i</a:t>
            </a:r>
            <a:r>
              <a:rPr lang="pl-PL" dirty="0" smtClean="0"/>
              <a:t>)</a:t>
            </a:r>
            <a:endParaRPr lang="pl-PL" dirty="0"/>
          </a:p>
          <a:p>
            <a:pPr marL="457200" indent="-457200">
              <a:buFont typeface="Courier New" panose="02070309020205020404" pitchFamily="49" charset="0"/>
              <a:buChar char="o"/>
            </a:pPr>
            <a:r>
              <a:rPr lang="cs-CZ" dirty="0"/>
              <a:t>nabídky </a:t>
            </a:r>
          </a:p>
          <a:p>
            <a:pPr marL="457200" indent="-457200">
              <a:buFont typeface="Courier New" panose="02070309020205020404" pitchFamily="49" charset="0"/>
              <a:buChar char="o"/>
            </a:pPr>
            <a:r>
              <a:rPr lang="cs-CZ" dirty="0"/>
              <a:t>předběžné nabídky </a:t>
            </a:r>
          </a:p>
          <a:p>
            <a:pPr marL="457200" indent="-457200">
              <a:buFont typeface="Courier New" panose="02070309020205020404" pitchFamily="49" charset="0"/>
              <a:buChar char="o"/>
            </a:pPr>
            <a:r>
              <a:rPr lang="cs-CZ" dirty="0"/>
              <a:t>žádosti o účast </a:t>
            </a:r>
          </a:p>
          <a:p>
            <a:pPr marL="457200" indent="-457200">
              <a:buFont typeface="Courier New" panose="02070309020205020404" pitchFamily="49" charset="0"/>
              <a:buChar char="o"/>
            </a:pPr>
            <a:r>
              <a:rPr lang="pl-PL" dirty="0"/>
              <a:t>žádosti o zařazení do systému </a:t>
            </a:r>
            <a:r>
              <a:rPr lang="pl-PL" dirty="0" smtClean="0"/>
              <a:t>kvalifikace </a:t>
            </a:r>
            <a:endParaRPr lang="pl-PL" dirty="0"/>
          </a:p>
          <a:p>
            <a:pPr marL="457200" indent="-457200">
              <a:buFont typeface="Courier New" panose="02070309020205020404" pitchFamily="49" charset="0"/>
              <a:buChar char="o"/>
            </a:pPr>
            <a:r>
              <a:rPr lang="cs-CZ" dirty="0"/>
              <a:t>žádosti o účast nebo návrhů v soutěži o návrh </a:t>
            </a:r>
          </a:p>
          <a:p>
            <a:pPr marL="457200" indent="-457200">
              <a:buFont typeface="Courier New" panose="02070309020205020404" pitchFamily="49" charset="0"/>
              <a:buChar char="o"/>
            </a:pPr>
            <a:r>
              <a:rPr lang="cs-CZ" dirty="0" smtClean="0"/>
              <a:t>aukční </a:t>
            </a:r>
            <a:r>
              <a:rPr lang="cs-CZ" dirty="0"/>
              <a:t>hodnoty v elektronické aukci </a:t>
            </a:r>
          </a:p>
        </p:txBody>
      </p:sp>
      <p:sp>
        <p:nvSpPr>
          <p:cNvPr id="3" name="Nadpis 2"/>
          <p:cNvSpPr>
            <a:spLocks noGrp="1"/>
          </p:cNvSpPr>
          <p:nvPr>
            <p:ph type="title"/>
          </p:nvPr>
        </p:nvSpPr>
        <p:spPr/>
        <p:txBody>
          <a:bodyPr/>
          <a:lstStyle/>
          <a:p>
            <a:r>
              <a:rPr lang="cs-CZ" dirty="0"/>
              <a:t>Elektronická komunikace</a:t>
            </a:r>
          </a:p>
        </p:txBody>
      </p:sp>
    </p:spTree>
    <p:extLst>
      <p:ext uri="{BB962C8B-B14F-4D97-AF65-F5344CB8AC3E}">
        <p14:creationId xmlns:p14="http://schemas.microsoft.com/office/powerpoint/2010/main" val="157250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88840"/>
            <a:ext cx="8291264" cy="4464496"/>
          </a:xfrm>
        </p:spPr>
        <p:txBody>
          <a:bodyPr/>
          <a:lstStyle/>
          <a:p>
            <a:pPr marL="0" indent="0" algn="just"/>
            <a:r>
              <a:rPr lang="cs-CZ" dirty="0" smtClean="0"/>
              <a:t>Ostatní úkony - zadavatel </a:t>
            </a:r>
            <a:r>
              <a:rPr lang="cs-CZ" dirty="0"/>
              <a:t>i dodavatel </a:t>
            </a:r>
            <a:r>
              <a:rPr lang="cs-CZ" dirty="0" smtClean="0"/>
              <a:t>mohou použít </a:t>
            </a:r>
            <a:r>
              <a:rPr lang="cs-CZ" dirty="0"/>
              <a:t>jakýkoli prostředek el. </a:t>
            </a:r>
            <a:r>
              <a:rPr lang="cs-CZ" dirty="0" smtClean="0"/>
              <a:t>komunikace</a:t>
            </a:r>
          </a:p>
          <a:p>
            <a:pPr marL="457200" indent="-457200" algn="just">
              <a:buFont typeface="Arial" panose="020B0604020202020204" pitchFamily="34" charset="0"/>
              <a:buChar char="•"/>
            </a:pPr>
            <a:r>
              <a:rPr lang="cs-CZ" dirty="0" smtClean="0"/>
              <a:t>elektronický nástroj</a:t>
            </a:r>
          </a:p>
          <a:p>
            <a:pPr marL="457200" indent="-457200" algn="just">
              <a:buFont typeface="Arial" panose="020B0604020202020204" pitchFamily="34" charset="0"/>
              <a:buChar char="•"/>
            </a:pPr>
            <a:r>
              <a:rPr lang="cs-CZ" dirty="0" smtClean="0"/>
              <a:t>datová schránka</a:t>
            </a:r>
          </a:p>
          <a:p>
            <a:pPr marL="457200" indent="-457200" algn="just">
              <a:buFont typeface="Arial" panose="020B0604020202020204" pitchFamily="34" charset="0"/>
              <a:buChar char="•"/>
            </a:pPr>
            <a:r>
              <a:rPr lang="cs-CZ" dirty="0" smtClean="0"/>
              <a:t>e-mail s podpisem</a:t>
            </a:r>
            <a:endParaRPr lang="cs-CZ" dirty="0"/>
          </a:p>
        </p:txBody>
      </p:sp>
    </p:spTree>
    <p:extLst>
      <p:ext uri="{BB962C8B-B14F-4D97-AF65-F5344CB8AC3E}">
        <p14:creationId xmlns:p14="http://schemas.microsoft.com/office/powerpoint/2010/main" val="1268745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smtClean="0"/>
              <a:t>Kdy elektronická komunikace není povinná</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3199982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608512"/>
          </a:xfrm>
        </p:spPr>
        <p:txBody>
          <a:bodyPr>
            <a:normAutofit fontScale="70000" lnSpcReduction="20000"/>
          </a:bodyPr>
          <a:lstStyle/>
          <a:p>
            <a:pPr algn="just"/>
            <a:r>
              <a:rPr lang="pl-PL" dirty="0"/>
              <a:t>Výjimky z povinné el. </a:t>
            </a:r>
            <a:r>
              <a:rPr lang="pl-PL" dirty="0" smtClean="0"/>
              <a:t>komunikace - </a:t>
            </a:r>
            <a:r>
              <a:rPr lang="cs-CZ" dirty="0" smtClean="0"/>
              <a:t>§ 211 odst. 3 písm. a) až d)</a:t>
            </a:r>
          </a:p>
          <a:p>
            <a:pPr algn="just"/>
            <a:r>
              <a:rPr lang="cs-CZ" i="1" dirty="0" smtClean="0"/>
              <a:t>a) použití </a:t>
            </a:r>
            <a:r>
              <a:rPr lang="cs-CZ" i="1" dirty="0"/>
              <a:t>elektronické komunikace s ohledem na zvláštní povahu veřejné zakázky vyžaduje zvláštní nástroje, zařízení nebo formáty souborů, jež nejsou obecně dostupné nebo podporované obecně dostupnými aplikacemi; </a:t>
            </a:r>
          </a:p>
          <a:p>
            <a:pPr algn="just"/>
            <a:r>
              <a:rPr lang="cs-CZ" i="1" dirty="0"/>
              <a:t>b) použití elektronické komunikace vyžaduje zvláštní kancelářské vybavení, které zadavatelé běžně nemají k dispozici</a:t>
            </a:r>
            <a:r>
              <a:rPr lang="cs-CZ" i="1" dirty="0" smtClean="0"/>
              <a:t>,</a:t>
            </a:r>
            <a:endParaRPr lang="cs-CZ" i="1" dirty="0"/>
          </a:p>
          <a:p>
            <a:pPr algn="just"/>
            <a:r>
              <a:rPr lang="cs-CZ" i="1" dirty="0"/>
              <a:t>c) zadávací podmínky vyžadují předložení vzorků nebo modelů, které nemohou být předloženy za použití elektronické komunikace, </a:t>
            </a:r>
            <a:r>
              <a:rPr lang="cs-CZ" i="1" dirty="0" smtClean="0"/>
              <a:t>nebo</a:t>
            </a:r>
            <a:endParaRPr lang="cs-CZ" i="1" dirty="0"/>
          </a:p>
          <a:p>
            <a:pPr algn="just"/>
            <a:r>
              <a:rPr lang="cs-CZ" i="1" dirty="0"/>
              <a:t>d) použití jiné než elektronické komunikace je nezbytné z důvodu narušení zabezpečení elektronické komunikace nebo z důvodu ochrany zvláště citlivé povahy informací, přičemž požadovanou úroveň zabezpečení nelze řádně zajistit běžně dostupnými elektronickými nástroji nebo nástroji podle § 103 odst. 3.</a:t>
            </a:r>
          </a:p>
        </p:txBody>
      </p:sp>
      <p:sp>
        <p:nvSpPr>
          <p:cNvPr id="3" name="Nadpis 2"/>
          <p:cNvSpPr>
            <a:spLocks noGrp="1"/>
          </p:cNvSpPr>
          <p:nvPr>
            <p:ph type="title"/>
          </p:nvPr>
        </p:nvSpPr>
        <p:spPr/>
        <p:txBody>
          <a:bodyPr/>
          <a:lstStyle/>
          <a:p>
            <a:r>
              <a:rPr lang="cs-CZ" dirty="0" smtClean="0"/>
              <a:t>Ve vztahu k zadávacím řízením</a:t>
            </a:r>
            <a:endParaRPr lang="cs-CZ" dirty="0"/>
          </a:p>
        </p:txBody>
      </p:sp>
    </p:spTree>
    <p:extLst>
      <p:ext uri="{BB962C8B-B14F-4D97-AF65-F5344CB8AC3E}">
        <p14:creationId xmlns:p14="http://schemas.microsoft.com/office/powerpoint/2010/main" val="2941536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608512"/>
          </a:xfrm>
        </p:spPr>
        <p:txBody>
          <a:bodyPr>
            <a:noAutofit/>
          </a:bodyPr>
          <a:lstStyle/>
          <a:p>
            <a:r>
              <a:rPr lang="cs-CZ" sz="2000" dirty="0" smtClean="0"/>
              <a:t>Nevztahuje se </a:t>
            </a:r>
            <a:r>
              <a:rPr lang="cs-CZ" sz="2000" dirty="0"/>
              <a:t>komunikaci s dodavatelem při zadávání </a:t>
            </a:r>
            <a:r>
              <a:rPr lang="cs-CZ" sz="2000" dirty="0" smtClean="0"/>
              <a:t>VZ mimo </a:t>
            </a:r>
            <a:r>
              <a:rPr lang="cs-CZ" sz="2000" dirty="0"/>
              <a:t>zadávací řízení nebo zvláštní </a:t>
            </a:r>
            <a:r>
              <a:rPr lang="cs-CZ" sz="2000" dirty="0" smtClean="0"/>
              <a:t>postup</a:t>
            </a:r>
          </a:p>
          <a:p>
            <a:pPr marL="342900" indent="-342900">
              <a:buFont typeface="Arial" panose="020B0604020202020204" pitchFamily="34" charset="0"/>
              <a:buChar char="•"/>
            </a:pPr>
            <a:r>
              <a:rPr lang="cs-CZ" sz="2000" dirty="0" smtClean="0"/>
              <a:t>obecné výjimky</a:t>
            </a:r>
            <a:endParaRPr lang="cs-CZ" sz="2000" dirty="0"/>
          </a:p>
          <a:p>
            <a:pPr marL="342900" lvl="0" indent="-342900">
              <a:buFont typeface="Arial" panose="020B0604020202020204" pitchFamily="34" charset="0"/>
              <a:buChar char="•"/>
            </a:pPr>
            <a:r>
              <a:rPr lang="cs-CZ" sz="2000" dirty="0" smtClean="0"/>
              <a:t>podlimitní výjimky</a:t>
            </a:r>
            <a:endParaRPr lang="cs-CZ" sz="2000" dirty="0"/>
          </a:p>
          <a:p>
            <a:pPr marL="342900" indent="-342900">
              <a:buFont typeface="Arial" panose="020B0604020202020204" pitchFamily="34" charset="0"/>
              <a:buChar char="•"/>
            </a:pPr>
            <a:r>
              <a:rPr lang="cs-CZ" sz="2000" dirty="0" smtClean="0"/>
              <a:t>veřejné zakázky </a:t>
            </a:r>
            <a:r>
              <a:rPr lang="cs-CZ" sz="2000" dirty="0"/>
              <a:t>malého </a:t>
            </a:r>
            <a:r>
              <a:rPr lang="cs-CZ" sz="2000" dirty="0" smtClean="0"/>
              <a:t>rozsahu, koncese </a:t>
            </a:r>
            <a:r>
              <a:rPr lang="cs-CZ" sz="2000" dirty="0"/>
              <a:t>malého </a:t>
            </a:r>
            <a:r>
              <a:rPr lang="cs-CZ" sz="2000" dirty="0" smtClean="0"/>
              <a:t>rozsahu</a:t>
            </a:r>
            <a:endParaRPr lang="cs-CZ" sz="2000" dirty="0"/>
          </a:p>
          <a:p>
            <a:pPr marL="342900" lvl="0" indent="-342900">
              <a:buFont typeface="Arial" panose="020B0604020202020204" pitchFamily="34" charset="0"/>
              <a:buChar char="•"/>
            </a:pPr>
            <a:r>
              <a:rPr lang="cs-CZ" sz="2000" dirty="0" smtClean="0"/>
              <a:t>výjimky </a:t>
            </a:r>
            <a:r>
              <a:rPr lang="cs-CZ" sz="2000" dirty="0"/>
              <a:t>pro sektorové veřejné </a:t>
            </a:r>
            <a:r>
              <a:rPr lang="cs-CZ" sz="2000" dirty="0" smtClean="0"/>
              <a:t>zakázky</a:t>
            </a:r>
          </a:p>
          <a:p>
            <a:pPr marL="342900" lvl="0" indent="-342900">
              <a:buFont typeface="Arial" panose="020B0604020202020204" pitchFamily="34" charset="0"/>
              <a:buChar char="•"/>
            </a:pPr>
            <a:r>
              <a:rPr lang="cs-CZ" sz="2000" dirty="0" smtClean="0"/>
              <a:t>výjimky </a:t>
            </a:r>
            <a:r>
              <a:rPr lang="cs-CZ" sz="2000" dirty="0"/>
              <a:t>pro </a:t>
            </a:r>
            <a:r>
              <a:rPr lang="cs-CZ" sz="2000" dirty="0" smtClean="0"/>
              <a:t>koncese</a:t>
            </a:r>
          </a:p>
          <a:p>
            <a:pPr marL="342900" lvl="0" indent="-342900">
              <a:buFont typeface="Arial" panose="020B0604020202020204" pitchFamily="34" charset="0"/>
              <a:buChar char="•"/>
            </a:pPr>
            <a:r>
              <a:rPr lang="cs-CZ" sz="2000" dirty="0" smtClean="0"/>
              <a:t>výjimky </a:t>
            </a:r>
            <a:r>
              <a:rPr lang="cs-CZ" sz="2000" dirty="0"/>
              <a:t>pro zadávání </a:t>
            </a:r>
            <a:r>
              <a:rPr lang="cs-CZ" sz="2000" dirty="0" smtClean="0"/>
              <a:t>VZ </a:t>
            </a:r>
            <a:r>
              <a:rPr lang="cs-CZ" sz="2000" dirty="0"/>
              <a:t>v oblasti obrany nebo </a:t>
            </a:r>
            <a:r>
              <a:rPr lang="cs-CZ" sz="2000" dirty="0" smtClean="0"/>
              <a:t>bezpečnosti</a:t>
            </a:r>
            <a:endParaRPr lang="cs-CZ" sz="2000" dirty="0"/>
          </a:p>
        </p:txBody>
      </p:sp>
      <p:sp>
        <p:nvSpPr>
          <p:cNvPr id="3" name="Nadpis 2"/>
          <p:cNvSpPr>
            <a:spLocks noGrp="1"/>
          </p:cNvSpPr>
          <p:nvPr>
            <p:ph type="title"/>
          </p:nvPr>
        </p:nvSpPr>
        <p:spPr/>
        <p:txBody>
          <a:bodyPr/>
          <a:lstStyle/>
          <a:p>
            <a:r>
              <a:rPr lang="cs-CZ" dirty="0" smtClean="0"/>
              <a:t>Mimo zadávací řízení</a:t>
            </a:r>
            <a:r>
              <a:rPr lang="cs-CZ" dirty="0"/>
              <a:t/>
            </a:r>
            <a:br>
              <a:rPr lang="cs-CZ" dirty="0"/>
            </a:br>
            <a:endParaRPr lang="cs-CZ" dirty="0"/>
          </a:p>
        </p:txBody>
      </p:sp>
    </p:spTree>
    <p:extLst>
      <p:ext uri="{BB962C8B-B14F-4D97-AF65-F5344CB8AC3E}">
        <p14:creationId xmlns:p14="http://schemas.microsoft.com/office/powerpoint/2010/main" val="397612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spcBef>
                <a:spcPts val="0"/>
              </a:spcBef>
              <a:spcAft>
                <a:spcPts val="600"/>
              </a:spcAft>
            </a:pPr>
            <a:r>
              <a:rPr lang="cs-CZ" sz="2400" dirty="0" smtClean="0"/>
              <a:t>Stanovisko ke komunikaci při VZMR:</a:t>
            </a:r>
          </a:p>
          <a:p>
            <a:pPr algn="just">
              <a:spcBef>
                <a:spcPts val="0"/>
              </a:spcBef>
              <a:spcAft>
                <a:spcPts val="600"/>
              </a:spcAft>
            </a:pPr>
            <a:endParaRPr lang="cs-CZ" sz="2400" dirty="0" smtClean="0"/>
          </a:p>
          <a:p>
            <a:pPr algn="just">
              <a:spcBef>
                <a:spcPts val="0"/>
              </a:spcBef>
              <a:spcAft>
                <a:spcPts val="600"/>
              </a:spcAft>
            </a:pPr>
            <a:r>
              <a:rPr lang="cs-CZ" dirty="0" smtClean="0">
                <a:hlinkClick r:id="rId3"/>
              </a:rPr>
              <a:t>http</a:t>
            </a:r>
            <a:r>
              <a:rPr lang="cs-CZ" dirty="0">
                <a:hlinkClick r:id="rId3"/>
              </a:rPr>
              <a:t>://portal-vz.cz/getmedia/715439fe-0a1d-4afc-8083-a2f0db34dc9e/Komunikace-mezi-zadavatelem-a-dodavatelem_VZMR.pdf</a:t>
            </a:r>
            <a:endParaRPr lang="cs-CZ" dirty="0"/>
          </a:p>
          <a:p>
            <a:pPr algn="just">
              <a:spcBef>
                <a:spcPts val="0"/>
              </a:spcBef>
              <a:spcAft>
                <a:spcPts val="600"/>
              </a:spcAft>
            </a:pPr>
            <a:endParaRPr lang="cs-CZ" dirty="0"/>
          </a:p>
          <a:p>
            <a:pPr algn="just">
              <a:spcBef>
                <a:spcPts val="0"/>
              </a:spcBef>
              <a:spcAft>
                <a:spcPts val="600"/>
              </a:spcAft>
            </a:pPr>
            <a:r>
              <a:rPr lang="cs-CZ" dirty="0" smtClean="0"/>
              <a:t>Odst. 3 paragrafu 211 konkretizuje odstavec 1;</a:t>
            </a:r>
          </a:p>
          <a:p>
            <a:pPr algn="just">
              <a:spcBef>
                <a:spcPts val="0"/>
              </a:spcBef>
              <a:spcAft>
                <a:spcPts val="600"/>
              </a:spcAft>
            </a:pPr>
            <a:r>
              <a:rPr lang="cs-CZ" dirty="0" smtClean="0"/>
              <a:t>povinnost vést písemnou komunikaci elektronicky se na veřejné zakázky malého rozsahu nevztahuje</a:t>
            </a:r>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4015211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dirty="0" smtClean="0"/>
              <a:t>Povinná el. komunikace se nevztahuje na uzavírání </a:t>
            </a:r>
            <a:r>
              <a:rPr lang="cs-CZ" dirty="0"/>
              <a:t>dohod o spolupráci zadavatelů v případě </a:t>
            </a:r>
          </a:p>
          <a:p>
            <a:pPr marL="457200" lvl="0" indent="-457200" algn="just">
              <a:buFont typeface="Arial" panose="020B0604020202020204" pitchFamily="34" charset="0"/>
              <a:buChar char="•"/>
            </a:pPr>
            <a:r>
              <a:rPr lang="cs-CZ" dirty="0"/>
              <a:t>společného </a:t>
            </a:r>
            <a:r>
              <a:rPr lang="cs-CZ" dirty="0" smtClean="0"/>
              <a:t>zadávání</a:t>
            </a:r>
            <a:endParaRPr lang="cs-CZ" dirty="0"/>
          </a:p>
          <a:p>
            <a:pPr marL="457200" lvl="0" indent="-457200" algn="just">
              <a:buFont typeface="Arial" panose="020B0604020202020204" pitchFamily="34" charset="0"/>
              <a:buChar char="•"/>
            </a:pPr>
            <a:r>
              <a:rPr lang="cs-CZ" dirty="0"/>
              <a:t>centralizovaného </a:t>
            </a:r>
            <a:r>
              <a:rPr lang="cs-CZ" dirty="0" smtClean="0"/>
              <a:t>zadávání</a:t>
            </a:r>
            <a:endParaRPr lang="cs-CZ" dirty="0"/>
          </a:p>
          <a:p>
            <a:pPr marL="457200" lvl="0" indent="-457200" algn="just">
              <a:buFont typeface="Arial" panose="020B0604020202020204" pitchFamily="34" charset="0"/>
              <a:buChar char="•"/>
            </a:pPr>
            <a:r>
              <a:rPr lang="cs-CZ" dirty="0"/>
              <a:t>vertikální </a:t>
            </a:r>
            <a:r>
              <a:rPr lang="cs-CZ" dirty="0" smtClean="0"/>
              <a:t>spolupráce</a:t>
            </a:r>
            <a:endParaRPr lang="cs-CZ" dirty="0"/>
          </a:p>
          <a:p>
            <a:pPr marL="457200" lvl="0" indent="-457200" algn="just">
              <a:buFont typeface="Arial" panose="020B0604020202020204" pitchFamily="34" charset="0"/>
              <a:buChar char="•"/>
            </a:pPr>
            <a:r>
              <a:rPr lang="cs-CZ" dirty="0"/>
              <a:t>horizontální </a:t>
            </a:r>
            <a:r>
              <a:rPr lang="cs-CZ" dirty="0" smtClean="0"/>
              <a:t>spolupráce</a:t>
            </a:r>
            <a:endParaRPr lang="cs-CZ" dirty="0"/>
          </a:p>
          <a:p>
            <a:pPr marL="457200" lvl="0" indent="-457200" algn="just">
              <a:buFont typeface="Arial" panose="020B0604020202020204" pitchFamily="34" charset="0"/>
              <a:buChar char="•"/>
            </a:pPr>
            <a:r>
              <a:rPr lang="cs-CZ" dirty="0"/>
              <a:t>zakázek zadávaným přidruženým </a:t>
            </a:r>
            <a:r>
              <a:rPr lang="cs-CZ" dirty="0" smtClean="0"/>
              <a:t>osobám</a:t>
            </a:r>
            <a:endParaRPr lang="cs-CZ" dirty="0"/>
          </a:p>
          <a:p>
            <a:pPr marL="457200" lvl="0" indent="-457200" algn="just">
              <a:buFont typeface="Arial" panose="020B0604020202020204" pitchFamily="34" charset="0"/>
              <a:buChar char="•"/>
            </a:pPr>
            <a:r>
              <a:rPr lang="cs-CZ" dirty="0"/>
              <a:t>zakázek zadávaným společným </a:t>
            </a:r>
            <a:r>
              <a:rPr lang="cs-CZ" dirty="0" smtClean="0"/>
              <a:t>podnikům</a:t>
            </a:r>
            <a:endParaRPr lang="cs-CZ" dirty="0"/>
          </a:p>
          <a:p>
            <a:pPr algn="just"/>
            <a:endParaRPr lang="cs-CZ" dirty="0"/>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5629688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 211 nedopadá na komunikaci mezi</a:t>
            </a:r>
          </a:p>
          <a:p>
            <a:pPr marL="457200" indent="-457200">
              <a:buFont typeface="Arial" panose="020B0604020202020204" pitchFamily="34" charset="0"/>
              <a:buChar char="•"/>
            </a:pPr>
            <a:r>
              <a:rPr lang="cs-CZ" dirty="0" smtClean="0"/>
              <a:t>pracovníky zadavatele</a:t>
            </a:r>
          </a:p>
          <a:p>
            <a:pPr marL="457200" indent="-457200">
              <a:buFont typeface="Arial" panose="020B0604020202020204" pitchFamily="34" charset="0"/>
              <a:buChar char="•"/>
            </a:pPr>
            <a:r>
              <a:rPr lang="cs-CZ" dirty="0" smtClean="0"/>
              <a:t>členy komisí</a:t>
            </a:r>
          </a:p>
          <a:p>
            <a:pPr marL="457200" indent="-457200">
              <a:buFont typeface="Arial" panose="020B0604020202020204" pitchFamily="34" charset="0"/>
              <a:buChar char="•"/>
            </a:pPr>
            <a:r>
              <a:rPr lang="cs-CZ" dirty="0" smtClean="0"/>
              <a:t>administrátory veřejných zakázek</a:t>
            </a:r>
          </a:p>
          <a:p>
            <a:pPr marL="457200" indent="-457200">
              <a:buFont typeface="Arial" panose="020B0604020202020204" pitchFamily="34" charset="0"/>
              <a:buChar char="•"/>
            </a:pPr>
            <a:r>
              <a:rPr lang="cs-CZ" dirty="0" smtClean="0"/>
              <a:t>externími spolupracovníky</a:t>
            </a:r>
            <a:endParaRPr lang="cs-CZ" dirty="0"/>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7098865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Povinná el. komunikace se nevztahuje </a:t>
            </a:r>
            <a:endParaRPr lang="cs-CZ" dirty="0" smtClean="0"/>
          </a:p>
          <a:p>
            <a:pPr marL="457200" indent="-457200" algn="just">
              <a:buFont typeface="Arial" panose="020B0604020202020204" pitchFamily="34" charset="0"/>
              <a:buChar char="•"/>
            </a:pPr>
            <a:r>
              <a:rPr lang="cs-CZ" dirty="0"/>
              <a:t>úkony před zahájením zadávacího řízení včetně </a:t>
            </a:r>
            <a:r>
              <a:rPr lang="cs-CZ" dirty="0" smtClean="0"/>
              <a:t>předběžné tržní konzultace, </a:t>
            </a:r>
          </a:p>
          <a:p>
            <a:pPr marL="457200" lvl="0" indent="-457200" algn="just">
              <a:buFont typeface="Arial" panose="020B0604020202020204" pitchFamily="34" charset="0"/>
              <a:buChar char="•"/>
            </a:pPr>
            <a:r>
              <a:rPr lang="cs-CZ" dirty="0" smtClean="0"/>
              <a:t>komunikace s dodavatelem po ukončení </a:t>
            </a:r>
            <a:br>
              <a:rPr lang="cs-CZ" dirty="0" smtClean="0"/>
            </a:br>
            <a:r>
              <a:rPr lang="cs-CZ" dirty="0" smtClean="0"/>
              <a:t>zadávacího řízení</a:t>
            </a:r>
          </a:p>
          <a:p>
            <a:pPr algn="just"/>
            <a:endParaRPr lang="cs-CZ" dirty="0"/>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2219831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680520"/>
          </a:xfrm>
        </p:spPr>
        <p:txBody>
          <a:bodyPr>
            <a:normAutofit fontScale="92500" lnSpcReduction="20000"/>
          </a:bodyPr>
          <a:lstStyle/>
          <a:p>
            <a:pPr algn="just"/>
            <a:r>
              <a:rPr lang="cs-CZ" b="1" dirty="0"/>
              <a:t>ČÁST X. – společná ustanovení</a:t>
            </a:r>
          </a:p>
          <a:p>
            <a:pPr lvl="0" algn="just"/>
            <a:r>
              <a:rPr lang="cs-CZ" dirty="0" smtClean="0"/>
              <a:t>1) Komunikace </a:t>
            </a:r>
            <a:r>
              <a:rPr lang="cs-CZ" dirty="0"/>
              <a:t>mezi zadavatelem a dodavateli v zadávacím řízení a při zvláštních postupech podle části šesté probíhá </a:t>
            </a:r>
            <a:r>
              <a:rPr lang="cs-CZ" b="1" dirty="0"/>
              <a:t>písemně</a:t>
            </a:r>
            <a:r>
              <a:rPr lang="cs-CZ" dirty="0"/>
              <a:t>; není-li v tomto zákoně stanoveno jinak, lze použít i ústní komunikaci, je-li obsah v dostatečné míře zdokumentován, zejména zápisy, zvukovými nahrávkami nebo souhrny hlavních prvků komunikace.</a:t>
            </a:r>
          </a:p>
          <a:p>
            <a:pPr lvl="0" algn="just"/>
            <a:r>
              <a:rPr lang="cs-CZ" dirty="0" smtClean="0"/>
              <a:t>3</a:t>
            </a:r>
            <a:r>
              <a:rPr lang="cs-CZ" dirty="0"/>
              <a:t>) </a:t>
            </a:r>
            <a:r>
              <a:rPr lang="cs-CZ" b="1" dirty="0"/>
              <a:t>Písemná komunikace </a:t>
            </a:r>
            <a:r>
              <a:rPr lang="cs-CZ" dirty="0"/>
              <a:t>mezi zadavatelem a dodavatelem musí probíhat </a:t>
            </a:r>
            <a:r>
              <a:rPr lang="cs-CZ" b="1" dirty="0"/>
              <a:t>elektronicky</a:t>
            </a:r>
            <a:r>
              <a:rPr lang="cs-CZ" dirty="0"/>
              <a:t> s </a:t>
            </a:r>
            <a:r>
              <a:rPr lang="cs-CZ" dirty="0" smtClean="0"/>
              <a:t>několika výjimkami</a:t>
            </a:r>
          </a:p>
          <a:p>
            <a:pPr algn="r"/>
            <a:r>
              <a:rPr lang="cs-CZ" dirty="0" smtClean="0"/>
              <a:t>odložená účinnost podle § 279 odst. 2 ZZVZ</a:t>
            </a:r>
            <a:endParaRPr lang="en-GB" dirty="0" smtClean="0"/>
          </a:p>
        </p:txBody>
      </p:sp>
      <p:sp>
        <p:nvSpPr>
          <p:cNvPr id="3" name="Nadpis 2"/>
          <p:cNvSpPr>
            <a:spLocks noGrp="1"/>
          </p:cNvSpPr>
          <p:nvPr>
            <p:ph type="title"/>
          </p:nvPr>
        </p:nvSpPr>
        <p:spPr>
          <a:xfrm>
            <a:off x="395536" y="1268760"/>
            <a:ext cx="8291264" cy="504056"/>
          </a:xfrm>
        </p:spPr>
        <p:txBody>
          <a:bodyPr/>
          <a:lstStyle/>
          <a:p>
            <a:r>
              <a:rPr lang="cs-CZ" dirty="0" smtClean="0"/>
              <a:t>§ 211 odst. 1, 3 ZZVZ</a:t>
            </a:r>
            <a:endParaRPr lang="cs-CZ" dirty="0"/>
          </a:p>
        </p:txBody>
      </p:sp>
      <p:cxnSp>
        <p:nvCxnSpPr>
          <p:cNvPr id="4" name="Přímá spojnice se šipkou 3"/>
          <p:cNvCxnSpPr/>
          <p:nvPr/>
        </p:nvCxnSpPr>
        <p:spPr>
          <a:xfrm>
            <a:off x="2123728" y="5949280"/>
            <a:ext cx="648072" cy="28803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1766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r>
              <a:rPr lang="cs-CZ" dirty="0"/>
              <a:t>Musí mít zadavatel k dispozici elektronický nástroj?</a:t>
            </a:r>
          </a:p>
        </p:txBody>
      </p:sp>
    </p:spTree>
    <p:extLst>
      <p:ext uri="{BB962C8B-B14F-4D97-AF65-F5344CB8AC3E}">
        <p14:creationId xmlns:p14="http://schemas.microsoft.com/office/powerpoint/2010/main" val="4005555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Pokud bude zadavatel zadávat veřejnou zakázku v zadávacím řízení, bude muset mít k dispozici elektronický nástroj umožňující podávání elektronických nabídek. </a:t>
            </a:r>
            <a:endParaRPr lang="cs-CZ" dirty="0" smtClean="0"/>
          </a:p>
          <a:p>
            <a:pPr algn="just"/>
            <a:r>
              <a:rPr lang="cs-CZ" dirty="0" smtClean="0"/>
              <a:t>Tento </a:t>
            </a:r>
            <a:r>
              <a:rPr lang="cs-CZ" dirty="0"/>
              <a:t>elektronický nástroj zadavatel tedy nemusí mít k dispozici k 18. říjnu 2018, ale až tehdy, kdy bude po tomto datu poprvé zadávat zakázku v zadávacím řízení. </a:t>
            </a:r>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345981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algn="just"/>
            <a:r>
              <a:rPr lang="cs-CZ" b="1" dirty="0"/>
              <a:t>zajistit elektronický nástroj – jinak nic nezadáte </a:t>
            </a:r>
            <a:endParaRPr lang="cs-CZ" dirty="0"/>
          </a:p>
          <a:p>
            <a:pPr algn="just"/>
            <a:r>
              <a:rPr lang="cs-CZ" dirty="0"/>
              <a:t>NEN bezplatně </a:t>
            </a:r>
          </a:p>
          <a:p>
            <a:pPr algn="just"/>
            <a:r>
              <a:rPr lang="cs-CZ" dirty="0"/>
              <a:t>komerční nástroj </a:t>
            </a:r>
          </a:p>
          <a:p>
            <a:pPr algn="just"/>
            <a:r>
              <a:rPr lang="cs-CZ" b="1" dirty="0"/>
              <a:t>komunikovat elektronicky </a:t>
            </a:r>
            <a:endParaRPr lang="cs-CZ" dirty="0"/>
          </a:p>
          <a:p>
            <a:pPr algn="just"/>
            <a:r>
              <a:rPr lang="cs-CZ" dirty="0"/>
              <a:t>el. nástroj </a:t>
            </a:r>
          </a:p>
          <a:p>
            <a:pPr algn="just"/>
            <a:r>
              <a:rPr lang="cs-CZ" dirty="0"/>
              <a:t>datová schránka (není el. nástroj ve smyslu ZZVZ) </a:t>
            </a:r>
          </a:p>
          <a:p>
            <a:pPr algn="just"/>
            <a:r>
              <a:rPr lang="cs-CZ" dirty="0"/>
              <a:t>email s podpisem </a:t>
            </a:r>
          </a:p>
          <a:p>
            <a:pPr algn="just"/>
            <a:r>
              <a:rPr lang="cs-CZ" b="1" dirty="0"/>
              <a:t>nelze přenášet náklady s el. nástrojem na dodavatele</a:t>
            </a:r>
            <a:endParaRPr lang="cs-CZ" dirty="0"/>
          </a:p>
        </p:txBody>
      </p:sp>
      <p:sp>
        <p:nvSpPr>
          <p:cNvPr id="3" name="Nadpis 2"/>
          <p:cNvSpPr>
            <a:spLocks noGrp="1"/>
          </p:cNvSpPr>
          <p:nvPr>
            <p:ph type="title"/>
          </p:nvPr>
        </p:nvSpPr>
        <p:spPr/>
        <p:txBody>
          <a:bodyPr/>
          <a:lstStyle/>
          <a:p>
            <a:r>
              <a:rPr lang="cs-CZ" dirty="0"/>
              <a:t>Povinnosti zadavatele – zadávací řízení</a:t>
            </a:r>
          </a:p>
        </p:txBody>
      </p:sp>
    </p:spTree>
    <p:extLst>
      <p:ext uri="{BB962C8B-B14F-4D97-AF65-F5344CB8AC3E}">
        <p14:creationId xmlns:p14="http://schemas.microsoft.com/office/powerpoint/2010/main" val="3654329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respektovat nutnost podání elektronicky – šlo by o nabídku, ke které se nepřihlíží </a:t>
            </a:r>
          </a:p>
          <a:p>
            <a:pPr algn="just"/>
            <a:r>
              <a:rPr lang="cs-CZ" dirty="0"/>
              <a:t>nabídky, předběžné nabídky a žádosti o účast </a:t>
            </a:r>
          </a:p>
          <a:p>
            <a:pPr algn="just"/>
            <a:r>
              <a:rPr lang="cs-CZ" dirty="0"/>
              <a:t>povinnost dodržet elektronickou formu komunikace </a:t>
            </a:r>
          </a:p>
          <a:p>
            <a:pPr algn="just"/>
            <a:r>
              <a:rPr lang="cs-CZ" dirty="0"/>
              <a:t>jinak neplatné </a:t>
            </a:r>
          </a:p>
          <a:p>
            <a:pPr algn="just"/>
            <a:r>
              <a:rPr lang="cs-CZ" dirty="0"/>
              <a:t>lze využít SKD (navíc zapsat skutečné majitele) </a:t>
            </a:r>
          </a:p>
          <a:p>
            <a:pPr algn="just"/>
            <a:r>
              <a:rPr lang="cs-CZ" dirty="0"/>
              <a:t>povinnost obnovovat zápis</a:t>
            </a:r>
          </a:p>
        </p:txBody>
      </p:sp>
      <p:sp>
        <p:nvSpPr>
          <p:cNvPr id="3" name="Nadpis 2"/>
          <p:cNvSpPr>
            <a:spLocks noGrp="1"/>
          </p:cNvSpPr>
          <p:nvPr>
            <p:ph type="title"/>
          </p:nvPr>
        </p:nvSpPr>
        <p:spPr/>
        <p:txBody>
          <a:bodyPr/>
          <a:lstStyle/>
          <a:p>
            <a:r>
              <a:rPr lang="cs-CZ" dirty="0"/>
              <a:t>Povinnosti dodavatele</a:t>
            </a:r>
          </a:p>
        </p:txBody>
      </p:sp>
    </p:spTree>
    <p:extLst>
      <p:ext uri="{BB962C8B-B14F-4D97-AF65-F5344CB8AC3E}">
        <p14:creationId xmlns:p14="http://schemas.microsoft.com/office/powerpoint/2010/main" val="2345691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a:t>Důsledky nedodržení elektronické formy</a:t>
            </a:r>
          </a:p>
        </p:txBody>
      </p:sp>
    </p:spTree>
    <p:extLst>
      <p:ext uri="{BB962C8B-B14F-4D97-AF65-F5344CB8AC3E}">
        <p14:creationId xmlns:p14="http://schemas.microsoft.com/office/powerpoint/2010/main" val="15235382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lstStyle/>
          <a:p>
            <a:pPr algn="just"/>
            <a:r>
              <a:rPr lang="cs-CZ" dirty="0" smtClean="0"/>
              <a:t>§ 28 </a:t>
            </a:r>
            <a:r>
              <a:rPr lang="cs-CZ" dirty="0"/>
              <a:t>odst. 2 ZZVZ</a:t>
            </a:r>
          </a:p>
          <a:p>
            <a:pPr algn="just"/>
            <a:r>
              <a:rPr lang="cs-CZ" dirty="0"/>
              <a:t>„Pokud nebyla žádost o účast, předběžná nabídka nebo nabídka zadavateli doručena </a:t>
            </a:r>
            <a:r>
              <a:rPr lang="cs-CZ" dirty="0" smtClean="0"/>
              <a:t>ve </a:t>
            </a:r>
            <a:r>
              <a:rPr lang="cs-CZ" dirty="0"/>
              <a:t>lhůtě nebo </a:t>
            </a:r>
            <a:r>
              <a:rPr lang="cs-CZ" dirty="0" smtClean="0"/>
              <a:t>způsobem </a:t>
            </a:r>
            <a:r>
              <a:rPr lang="cs-CZ" dirty="0"/>
              <a:t>stanoveným v zadávací dokumentaci, nepovažuje se za podanou a v průběhu zadávacího řízení se k ní nepřihlíží.“</a:t>
            </a:r>
          </a:p>
        </p:txBody>
      </p:sp>
      <p:sp>
        <p:nvSpPr>
          <p:cNvPr id="3" name="Nadpis 2"/>
          <p:cNvSpPr>
            <a:spLocks noGrp="1"/>
          </p:cNvSpPr>
          <p:nvPr>
            <p:ph type="title"/>
          </p:nvPr>
        </p:nvSpPr>
        <p:spPr/>
        <p:txBody>
          <a:bodyPr/>
          <a:lstStyle/>
          <a:p>
            <a:r>
              <a:rPr lang="cs-CZ" dirty="0" smtClean="0"/>
              <a:t>Požadavek zákona (ZZVZ)</a:t>
            </a:r>
            <a:endParaRPr lang="cs-CZ" dirty="0"/>
          </a:p>
        </p:txBody>
      </p:sp>
    </p:spTree>
    <p:extLst>
      <p:ext uri="{BB962C8B-B14F-4D97-AF65-F5344CB8AC3E}">
        <p14:creationId xmlns:p14="http://schemas.microsoft.com/office/powerpoint/2010/main" val="320451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lstStyle/>
          <a:p>
            <a:pPr algn="just"/>
            <a:r>
              <a:rPr lang="cs-CZ" dirty="0" smtClean="0"/>
              <a:t>§ 559 </a:t>
            </a:r>
            <a:r>
              <a:rPr lang="cs-CZ" dirty="0"/>
              <a:t>OZ</a:t>
            </a:r>
          </a:p>
          <a:p>
            <a:pPr algn="just"/>
            <a:r>
              <a:rPr lang="cs-CZ" dirty="0"/>
              <a:t>Každý má právo zvolit si pro právní jednání libovolnou formu, není-li ve volbě formy omezen ujednáním nebo zákonem.</a:t>
            </a:r>
          </a:p>
          <a:p>
            <a:pPr algn="just"/>
            <a:r>
              <a:rPr lang="cs-CZ" dirty="0" smtClean="0"/>
              <a:t>§ 211 </a:t>
            </a:r>
            <a:r>
              <a:rPr lang="cs-CZ" dirty="0"/>
              <a:t>odst. 3 </a:t>
            </a:r>
            <a:r>
              <a:rPr lang="cs-CZ" dirty="0" smtClean="0"/>
              <a:t>ZZVZ omezuje </a:t>
            </a:r>
            <a:r>
              <a:rPr lang="cs-CZ" dirty="0"/>
              <a:t>volbu formy právního jednání; důsledky nedodržení se řídí občanským zákoníkem</a:t>
            </a:r>
          </a:p>
        </p:txBody>
      </p:sp>
      <p:sp>
        <p:nvSpPr>
          <p:cNvPr id="3" name="Nadpis 2"/>
          <p:cNvSpPr>
            <a:spLocks noGrp="1"/>
          </p:cNvSpPr>
          <p:nvPr>
            <p:ph type="title"/>
          </p:nvPr>
        </p:nvSpPr>
        <p:spPr/>
        <p:txBody>
          <a:bodyPr/>
          <a:lstStyle/>
          <a:p>
            <a:r>
              <a:rPr lang="pl-PL" dirty="0"/>
              <a:t>Vztah </a:t>
            </a:r>
            <a:r>
              <a:rPr lang="pl-PL" dirty="0" smtClean="0"/>
              <a:t>§ 211 </a:t>
            </a:r>
            <a:r>
              <a:rPr lang="pl-PL" dirty="0"/>
              <a:t>odst. 3 a OZ</a:t>
            </a:r>
            <a:endParaRPr lang="cs-CZ" dirty="0"/>
          </a:p>
        </p:txBody>
      </p:sp>
    </p:spTree>
    <p:extLst>
      <p:ext uri="{BB962C8B-B14F-4D97-AF65-F5344CB8AC3E}">
        <p14:creationId xmlns:p14="http://schemas.microsoft.com/office/powerpoint/2010/main" val="33764609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lstStyle/>
          <a:p>
            <a:pPr algn="just"/>
            <a:r>
              <a:rPr lang="cs-CZ" dirty="0" smtClean="0"/>
              <a:t>§ 580 odst. 1 OZ</a:t>
            </a:r>
            <a:endParaRPr lang="cs-CZ" dirty="0"/>
          </a:p>
          <a:p>
            <a:pPr algn="just"/>
            <a:r>
              <a:rPr lang="cs-CZ" dirty="0" smtClean="0"/>
              <a:t>Neplatné </a:t>
            </a:r>
            <a:r>
              <a:rPr lang="cs-CZ" dirty="0"/>
              <a:t>je právní jednání, které se příčí dobrým mravům, jakož i právní jednání, které odporuje zákonu, pokud to smysl a účel zákona vyžaduje.</a:t>
            </a:r>
          </a:p>
        </p:txBody>
      </p:sp>
      <p:sp>
        <p:nvSpPr>
          <p:cNvPr id="3" name="Nadpis 2"/>
          <p:cNvSpPr>
            <a:spLocks noGrp="1"/>
          </p:cNvSpPr>
          <p:nvPr>
            <p:ph type="title"/>
          </p:nvPr>
        </p:nvSpPr>
        <p:spPr/>
        <p:txBody>
          <a:bodyPr/>
          <a:lstStyle/>
          <a:p>
            <a:r>
              <a:rPr lang="cs-CZ" dirty="0"/>
              <a:t>Neplatnost</a:t>
            </a:r>
          </a:p>
        </p:txBody>
      </p:sp>
    </p:spTree>
    <p:extLst>
      <p:ext uri="{BB962C8B-B14F-4D97-AF65-F5344CB8AC3E}">
        <p14:creationId xmlns:p14="http://schemas.microsoft.com/office/powerpoint/2010/main" val="6499559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realizovat požadavek směrnic na elektronizaci zadávacích řízení </a:t>
            </a:r>
            <a:r>
              <a:rPr lang="cs-CZ" dirty="0" smtClean="0"/>
              <a:t>- čl</a:t>
            </a:r>
            <a:r>
              <a:rPr lang="cs-CZ" dirty="0"/>
              <a:t>. 22 odst. 1 směrnice 2014/24 EU</a:t>
            </a:r>
          </a:p>
          <a:p>
            <a:pPr algn="just"/>
            <a:r>
              <a:rPr lang="cs-CZ" dirty="0"/>
              <a:t>„Členské státy zajistí, aby veškerá komunikace a výměna informací podle této směrnice, zejména pak elektronické podávání nabídek, probíhaly prostřednictvím elektronických komunikačních prostředků v souladu s požadavky tohoto článku.“</a:t>
            </a:r>
          </a:p>
        </p:txBody>
      </p:sp>
      <p:sp>
        <p:nvSpPr>
          <p:cNvPr id="3" name="Nadpis 2"/>
          <p:cNvSpPr>
            <a:spLocks noGrp="1"/>
          </p:cNvSpPr>
          <p:nvPr>
            <p:ph type="title"/>
          </p:nvPr>
        </p:nvSpPr>
        <p:spPr/>
        <p:txBody>
          <a:bodyPr/>
          <a:lstStyle/>
          <a:p>
            <a:r>
              <a:rPr lang="pl-PL" dirty="0"/>
              <a:t>Smysl a účel </a:t>
            </a:r>
            <a:r>
              <a:rPr lang="pl-PL" dirty="0" smtClean="0"/>
              <a:t>§ 211 </a:t>
            </a:r>
            <a:r>
              <a:rPr lang="pl-PL" dirty="0"/>
              <a:t>odst. 3</a:t>
            </a:r>
            <a:endParaRPr lang="cs-CZ" dirty="0"/>
          </a:p>
        </p:txBody>
      </p:sp>
    </p:spTree>
    <p:extLst>
      <p:ext uri="{BB962C8B-B14F-4D97-AF65-F5344CB8AC3E}">
        <p14:creationId xmlns:p14="http://schemas.microsoft.com/office/powerpoint/2010/main" val="1023423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algn="just"/>
            <a:r>
              <a:rPr lang="cs-CZ" dirty="0" smtClean="0"/>
              <a:t>§ 586 OZ</a:t>
            </a:r>
            <a:endParaRPr lang="cs-CZ" dirty="0"/>
          </a:p>
          <a:p>
            <a:pPr algn="just">
              <a:spcBef>
                <a:spcPts val="600"/>
              </a:spcBef>
              <a:spcAft>
                <a:spcPts val="600"/>
              </a:spcAft>
            </a:pPr>
            <a:r>
              <a:rPr lang="cs-CZ" dirty="0"/>
              <a:t>(1</a:t>
            </a:r>
            <a:r>
              <a:rPr lang="cs-CZ" dirty="0" smtClean="0"/>
              <a:t>) Je-li </a:t>
            </a:r>
            <a:r>
              <a:rPr lang="cs-CZ" dirty="0"/>
              <a:t>neplatnost právního jednání stanovena </a:t>
            </a:r>
            <a:r>
              <a:rPr lang="cs-CZ" b="1" dirty="0"/>
              <a:t>na ochranu zájmu určité osoby</a:t>
            </a:r>
            <a:r>
              <a:rPr lang="cs-CZ" dirty="0"/>
              <a:t>, může vznést námitku neplatnosti jen tato osoba.</a:t>
            </a:r>
          </a:p>
          <a:p>
            <a:pPr algn="just">
              <a:spcBef>
                <a:spcPts val="600"/>
              </a:spcBef>
              <a:spcAft>
                <a:spcPts val="600"/>
              </a:spcAft>
            </a:pPr>
            <a:r>
              <a:rPr lang="cs-CZ" dirty="0"/>
              <a:t>(2</a:t>
            </a:r>
            <a:r>
              <a:rPr lang="cs-CZ" dirty="0" smtClean="0"/>
              <a:t>) Nenamítne-li </a:t>
            </a:r>
            <a:r>
              <a:rPr lang="cs-CZ" dirty="0"/>
              <a:t>oprávněná osoba neplatnost právního jednání, považuje se právní jednání za platné</a:t>
            </a:r>
          </a:p>
          <a:p>
            <a:pPr algn="just"/>
            <a:endParaRPr lang="cs-CZ" dirty="0" smtClean="0"/>
          </a:p>
          <a:p>
            <a:pPr algn="just"/>
            <a:r>
              <a:rPr lang="cs-CZ" dirty="0" smtClean="0"/>
              <a:t>§ 588 </a:t>
            </a:r>
            <a:r>
              <a:rPr lang="cs-CZ" dirty="0"/>
              <a:t>OZ</a:t>
            </a:r>
          </a:p>
          <a:p>
            <a:pPr algn="just"/>
            <a:r>
              <a:rPr lang="cs-CZ" dirty="0"/>
              <a:t>Soud přihlédne i bez návrhu k neplatnosti právního jednání, které se </a:t>
            </a:r>
            <a:r>
              <a:rPr lang="cs-CZ" b="1" dirty="0"/>
              <a:t>zjevně příčí dobrým mravům</a:t>
            </a:r>
            <a:r>
              <a:rPr lang="cs-CZ" dirty="0"/>
              <a:t>, anebo které </a:t>
            </a:r>
            <a:r>
              <a:rPr lang="cs-CZ" b="1" dirty="0"/>
              <a:t>odporuje zákonu </a:t>
            </a:r>
            <a:r>
              <a:rPr lang="cs-CZ" dirty="0"/>
              <a:t>a zjevně </a:t>
            </a:r>
            <a:r>
              <a:rPr lang="cs-CZ" b="1" dirty="0"/>
              <a:t>narušuje veřejný pořádek</a:t>
            </a:r>
            <a:r>
              <a:rPr lang="cs-CZ" dirty="0"/>
              <a:t>. To platí i v případě, že právní jednání zavazuje k plnění od počátku nemožnému.</a:t>
            </a:r>
          </a:p>
        </p:txBody>
      </p:sp>
      <p:sp>
        <p:nvSpPr>
          <p:cNvPr id="3" name="Nadpis 2"/>
          <p:cNvSpPr>
            <a:spLocks noGrp="1"/>
          </p:cNvSpPr>
          <p:nvPr>
            <p:ph type="title"/>
          </p:nvPr>
        </p:nvSpPr>
        <p:spPr/>
        <p:txBody>
          <a:bodyPr/>
          <a:lstStyle/>
          <a:p>
            <a:r>
              <a:rPr lang="cs-CZ" dirty="0"/>
              <a:t>Následky neplatnosti dle OZ</a:t>
            </a:r>
          </a:p>
        </p:txBody>
      </p:sp>
    </p:spTree>
    <p:extLst>
      <p:ext uri="{BB962C8B-B14F-4D97-AF65-F5344CB8AC3E}">
        <p14:creationId xmlns:p14="http://schemas.microsoft.com/office/powerpoint/2010/main" val="4179609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464496"/>
          </a:xfrm>
        </p:spPr>
        <p:txBody>
          <a:bodyPr>
            <a:normAutofit/>
          </a:bodyPr>
          <a:lstStyle/>
          <a:p>
            <a:pPr marL="457200" indent="-457200">
              <a:buFont typeface="Wingdings" panose="05000000000000000000" pitchFamily="2" charset="2"/>
              <a:buChar char="q"/>
            </a:pPr>
            <a:r>
              <a:rPr lang="cs-CZ" dirty="0" smtClean="0"/>
              <a:t>Písemná</a:t>
            </a:r>
          </a:p>
          <a:p>
            <a:pPr marL="1255713" indent="-457200">
              <a:buFont typeface="Wingdings" panose="05000000000000000000" pitchFamily="2" charset="2"/>
              <a:buChar char="§"/>
            </a:pPr>
            <a:r>
              <a:rPr lang="cs-CZ" dirty="0"/>
              <a:t>Listinná</a:t>
            </a:r>
          </a:p>
          <a:p>
            <a:pPr marL="1255713" indent="-457200">
              <a:buFont typeface="Wingdings" panose="05000000000000000000" pitchFamily="2" charset="2"/>
              <a:buChar char="§"/>
            </a:pPr>
            <a:r>
              <a:rPr lang="cs-CZ" dirty="0" smtClean="0"/>
              <a:t>Elektronická</a:t>
            </a:r>
          </a:p>
          <a:p>
            <a:pPr marL="2060575" lvl="1" indent="-457200">
              <a:buFont typeface="Courier New" panose="02070309020205020404" pitchFamily="49" charset="0"/>
              <a:buChar char="o"/>
            </a:pPr>
            <a:r>
              <a:rPr lang="cs-CZ" dirty="0" smtClean="0"/>
              <a:t>Elektronický nástroj</a:t>
            </a:r>
          </a:p>
          <a:p>
            <a:pPr marL="2060575" lvl="1" indent="-457200">
              <a:buFont typeface="Courier New" panose="02070309020205020404" pitchFamily="49" charset="0"/>
              <a:buChar char="o"/>
            </a:pPr>
            <a:r>
              <a:rPr lang="cs-CZ" dirty="0" smtClean="0"/>
              <a:t>Datová schránka</a:t>
            </a:r>
          </a:p>
          <a:p>
            <a:pPr marL="2060575" lvl="1" indent="-457200">
              <a:buFont typeface="Courier New" panose="02070309020205020404" pitchFamily="49" charset="0"/>
              <a:buChar char="o"/>
            </a:pPr>
            <a:r>
              <a:rPr lang="cs-CZ" dirty="0" smtClean="0"/>
              <a:t>Datová zpráva zaslaná e-mailem</a:t>
            </a:r>
            <a:endParaRPr lang="cs-CZ" dirty="0"/>
          </a:p>
          <a:p>
            <a:pPr marL="1200150" lvl="1" indent="-457200">
              <a:buFont typeface="Wingdings" panose="05000000000000000000" pitchFamily="2" charset="2"/>
              <a:buChar char="q"/>
            </a:pPr>
            <a:endParaRPr lang="cs-CZ" sz="1100" dirty="0" smtClean="0"/>
          </a:p>
          <a:p>
            <a:pPr marL="457200" indent="-457200">
              <a:buFont typeface="Wingdings" panose="05000000000000000000" pitchFamily="2" charset="2"/>
              <a:buChar char="q"/>
            </a:pPr>
            <a:r>
              <a:rPr lang="cs-CZ" dirty="0" smtClean="0"/>
              <a:t>Ústní </a:t>
            </a:r>
          </a:p>
        </p:txBody>
      </p:sp>
      <p:sp>
        <p:nvSpPr>
          <p:cNvPr id="3" name="Nadpis 2"/>
          <p:cNvSpPr>
            <a:spLocks noGrp="1"/>
          </p:cNvSpPr>
          <p:nvPr>
            <p:ph type="title"/>
          </p:nvPr>
        </p:nvSpPr>
        <p:spPr/>
        <p:txBody>
          <a:bodyPr/>
          <a:lstStyle/>
          <a:p>
            <a:r>
              <a:rPr lang="cs-CZ" dirty="0" smtClean="0"/>
              <a:t>Možnosti komunikace</a:t>
            </a:r>
            <a:endParaRPr lang="cs-CZ" dirty="0"/>
          </a:p>
        </p:txBody>
      </p:sp>
    </p:spTree>
    <p:extLst>
      <p:ext uri="{BB962C8B-B14F-4D97-AF65-F5344CB8AC3E}">
        <p14:creationId xmlns:p14="http://schemas.microsoft.com/office/powerpoint/2010/main" val="4249892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852936"/>
            <a:ext cx="8291264" cy="3600400"/>
          </a:xfrm>
        </p:spPr>
        <p:txBody>
          <a:bodyPr/>
          <a:lstStyle/>
          <a:p>
            <a:pPr algn="just"/>
            <a:r>
              <a:rPr lang="cs-CZ" dirty="0"/>
              <a:t>Jde o absolutní neplatnost ve smyslu </a:t>
            </a:r>
            <a:r>
              <a:rPr lang="cs-CZ" dirty="0" smtClean="0"/>
              <a:t>§ 588</a:t>
            </a:r>
            <a:r>
              <a:rPr lang="cs-CZ" dirty="0"/>
              <a:t>, neboť neplatnost není stanovena na ochranu zájmů některé osoby, ale z důvodu veřejného </a:t>
            </a:r>
            <a:r>
              <a:rPr lang="cs-CZ" dirty="0" smtClean="0"/>
              <a:t>zájmu.</a:t>
            </a:r>
            <a:endParaRPr lang="cs-CZ" dirty="0"/>
          </a:p>
        </p:txBody>
      </p:sp>
      <p:sp>
        <p:nvSpPr>
          <p:cNvPr id="3" name="Nadpis 2"/>
          <p:cNvSpPr>
            <a:spLocks noGrp="1"/>
          </p:cNvSpPr>
          <p:nvPr>
            <p:ph type="title"/>
          </p:nvPr>
        </p:nvSpPr>
        <p:spPr/>
        <p:txBody>
          <a:bodyPr/>
          <a:lstStyle/>
          <a:p>
            <a:r>
              <a:rPr lang="cs-CZ" dirty="0"/>
              <a:t>Povaha neplatnosti</a:t>
            </a:r>
          </a:p>
        </p:txBody>
      </p:sp>
    </p:spTree>
    <p:extLst>
      <p:ext uri="{BB962C8B-B14F-4D97-AF65-F5344CB8AC3E}">
        <p14:creationId xmlns:p14="http://schemas.microsoft.com/office/powerpoint/2010/main" val="33036598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dirty="0"/>
              <a:t>smysl a účel zákona vyžadují neplatnost úkonů, bez sankce by nebylo dosaženo elektronizace zadávacích řízení</a:t>
            </a:r>
          </a:p>
          <a:p>
            <a:pPr algn="just"/>
            <a:r>
              <a:rPr lang="cs-CZ" dirty="0" smtClean="0"/>
              <a:t>ALE </a:t>
            </a:r>
            <a:r>
              <a:rPr lang="cs-CZ" dirty="0" smtClean="0">
                <a:sym typeface="Symbol" panose="05050102010706020507" pitchFamily="18" charset="2"/>
              </a:rPr>
              <a:t> </a:t>
            </a:r>
            <a:r>
              <a:rPr lang="cs-CZ" dirty="0" smtClean="0"/>
              <a:t>Neplatnost </a:t>
            </a:r>
            <a:r>
              <a:rPr lang="cs-CZ" dirty="0"/>
              <a:t>nenastane v </a:t>
            </a:r>
            <a:r>
              <a:rPr lang="cs-CZ" dirty="0" smtClean="0"/>
              <a:t>případě uzavření smlouvy</a:t>
            </a:r>
          </a:p>
          <a:p>
            <a:pPr algn="just"/>
            <a:r>
              <a:rPr lang="cs-CZ" dirty="0">
                <a:hlinkClick r:id="rId3"/>
              </a:rPr>
              <a:t>http://</a:t>
            </a:r>
            <a:r>
              <a:rPr lang="cs-CZ" dirty="0" smtClean="0">
                <a:hlinkClick r:id="rId3"/>
              </a:rPr>
              <a:t>www.portal-vz.cz/getmedia/e0ffade9-c8f6-4c36-b0d5-d73a48ab5a56/171113_DUSLEDKY-NEDODRZENI-POVINNE-ELEKTRONICKE-FORMY-PISEMNE-KOMUNIKACE-PRI-UZAVIRANI-SMLOUVY-NA-VEREJNOU-ZAKAZKU_k-uverejneni.pdf</a:t>
            </a:r>
            <a:r>
              <a:rPr lang="cs-CZ" dirty="0" smtClean="0"/>
              <a:t>  </a:t>
            </a:r>
            <a:endParaRPr lang="cs-CZ" dirty="0"/>
          </a:p>
          <a:p>
            <a:pPr algn="just"/>
            <a:endParaRPr lang="cs-CZ" dirty="0"/>
          </a:p>
        </p:txBody>
      </p:sp>
      <p:sp>
        <p:nvSpPr>
          <p:cNvPr id="3" name="Nadpis 2"/>
          <p:cNvSpPr>
            <a:spLocks noGrp="1"/>
          </p:cNvSpPr>
          <p:nvPr>
            <p:ph type="title"/>
          </p:nvPr>
        </p:nvSpPr>
        <p:spPr/>
        <p:txBody>
          <a:bodyPr/>
          <a:lstStyle/>
          <a:p>
            <a:r>
              <a:rPr lang="cs-CZ" dirty="0"/>
              <a:t>Závěry</a:t>
            </a:r>
          </a:p>
        </p:txBody>
      </p:sp>
    </p:spTree>
    <p:extLst>
      <p:ext uri="{BB962C8B-B14F-4D97-AF65-F5344CB8AC3E}">
        <p14:creationId xmlns:p14="http://schemas.microsoft.com/office/powerpoint/2010/main" val="2809110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582 OZ</a:t>
            </a:r>
          </a:p>
          <a:p>
            <a:pPr algn="just"/>
            <a:r>
              <a:rPr lang="cs-CZ" i="1" dirty="0"/>
              <a:t>(1)</a:t>
            </a:r>
            <a:r>
              <a:rPr lang="cs-CZ" dirty="0"/>
              <a:t>Není-li právní jednání učiněno ve formě ujednané stranami nebo stanovené zákonem, je neplatné, ledaže strany vadu dodatečně zhojí</a:t>
            </a:r>
            <a:r>
              <a:rPr lang="cs-CZ" dirty="0" smtClean="0"/>
              <a:t>.</a:t>
            </a:r>
          </a:p>
          <a:p>
            <a:pPr algn="just"/>
            <a:endParaRPr lang="cs-CZ" dirty="0"/>
          </a:p>
          <a:p>
            <a:pPr algn="just"/>
            <a:r>
              <a:rPr lang="cs-CZ" dirty="0"/>
              <a:t>nelze zhojit úkony dle 28 odst. 2 ZZVZ</a:t>
            </a:r>
          </a:p>
          <a:p>
            <a:pPr algn="just"/>
            <a:endParaRPr lang="cs-CZ" dirty="0"/>
          </a:p>
        </p:txBody>
      </p:sp>
      <p:sp>
        <p:nvSpPr>
          <p:cNvPr id="3" name="Nadpis 2"/>
          <p:cNvSpPr>
            <a:spLocks noGrp="1"/>
          </p:cNvSpPr>
          <p:nvPr>
            <p:ph type="title"/>
          </p:nvPr>
        </p:nvSpPr>
        <p:spPr/>
        <p:txBody>
          <a:bodyPr/>
          <a:lstStyle/>
          <a:p>
            <a:r>
              <a:rPr lang="cs-CZ" dirty="0"/>
              <a:t>Zhojení neplatného právního jednání</a:t>
            </a:r>
          </a:p>
        </p:txBody>
      </p:sp>
    </p:spTree>
    <p:extLst>
      <p:ext uri="{BB962C8B-B14F-4D97-AF65-F5344CB8AC3E}">
        <p14:creationId xmlns:p14="http://schemas.microsoft.com/office/powerpoint/2010/main" val="31865611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ctr"/>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a:t>Které elektronické nástroje umožňují </a:t>
            </a:r>
            <a:r>
              <a:rPr lang="cs-CZ" dirty="0" smtClean="0"/>
              <a:t>přijímání </a:t>
            </a:r>
            <a:r>
              <a:rPr lang="cs-CZ" dirty="0"/>
              <a:t>nabídek?</a:t>
            </a:r>
          </a:p>
        </p:txBody>
      </p:sp>
    </p:spTree>
    <p:extLst>
      <p:ext uri="{BB962C8B-B14F-4D97-AF65-F5344CB8AC3E}">
        <p14:creationId xmlns:p14="http://schemas.microsoft.com/office/powerpoint/2010/main" val="7252153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Certifikované – certifikát prokazuje shodu s požadavky ZZVZ a vyhlášky 260/2016 Sb.</a:t>
            </a:r>
          </a:p>
          <a:p>
            <a:pPr algn="just"/>
            <a:r>
              <a:rPr lang="cs-CZ" dirty="0">
                <a:hlinkClick r:id="rId3"/>
              </a:rPr>
              <a:t>http://</a:t>
            </a:r>
            <a:r>
              <a:rPr lang="cs-CZ" dirty="0" smtClean="0">
                <a:hlinkClick r:id="rId3"/>
              </a:rPr>
              <a:t>www.portal-vz.cz/getmedia/220b2063-554c-4b50-8995-ea141473d64b/Seznam-EN-rozsah-certifikace-cervenec-2018.xlsx</a:t>
            </a:r>
            <a:endParaRPr lang="cs-CZ" dirty="0" smtClean="0"/>
          </a:p>
          <a:p>
            <a:pPr algn="just"/>
            <a:r>
              <a:rPr lang="cs-CZ" dirty="0" smtClean="0"/>
              <a:t>Necertifikované – odpovědnost zadavatele</a:t>
            </a:r>
          </a:p>
          <a:p>
            <a:pPr algn="just"/>
            <a:r>
              <a:rPr lang="cs-CZ" dirty="0" smtClean="0"/>
              <a:t>(§ 213 odst. 4)</a:t>
            </a:r>
            <a:endParaRPr lang="cs-CZ" dirty="0"/>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12135321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r>
              <a:rPr lang="cs-CZ" dirty="0"/>
              <a:t>Mohu používat stávající profil zadavatele?</a:t>
            </a:r>
          </a:p>
        </p:txBody>
      </p:sp>
    </p:spTree>
    <p:extLst>
      <p:ext uri="{BB962C8B-B14F-4D97-AF65-F5344CB8AC3E}">
        <p14:creationId xmlns:p14="http://schemas.microsoft.com/office/powerpoint/2010/main" val="3812438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Profil zadavatele – el. nástroj pro uveřejňování </a:t>
            </a:r>
          </a:p>
          <a:p>
            <a:r>
              <a:rPr lang="cs-CZ" dirty="0" smtClean="0"/>
              <a:t>El. nástroj – nástroj pro odesílání a příjem úkonů</a:t>
            </a:r>
          </a:p>
          <a:p>
            <a:endParaRPr lang="cs-CZ" dirty="0" smtClean="0"/>
          </a:p>
          <a:p>
            <a:r>
              <a:rPr lang="cs-CZ" dirty="0" smtClean="0"/>
              <a:t>Volba zadavatele omezena pouze:</a:t>
            </a:r>
          </a:p>
          <a:p>
            <a:pPr marL="457200" indent="-457200">
              <a:buFont typeface="Arial" panose="020B0604020202020204" pitchFamily="34" charset="0"/>
              <a:buChar char="•"/>
            </a:pPr>
            <a:r>
              <a:rPr lang="cs-CZ" dirty="0"/>
              <a:t>s</a:t>
            </a:r>
            <a:r>
              <a:rPr lang="cs-CZ" dirty="0" smtClean="0"/>
              <a:t>tátní zadavatelé – povinně NEN</a:t>
            </a:r>
          </a:p>
          <a:p>
            <a:pPr marL="457200" indent="-457200">
              <a:buFont typeface="Arial" panose="020B0604020202020204" pitchFamily="34" charset="0"/>
              <a:buChar char="•"/>
            </a:pPr>
            <a:r>
              <a:rPr lang="cs-CZ" dirty="0" smtClean="0"/>
              <a:t>aktuálně možno 1 aktivní profil (výjimka NEN)</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431770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pPr algn="ctr"/>
            <a:r>
              <a:rPr lang="cs-CZ" b="1" dirty="0" smtClean="0">
                <a:solidFill>
                  <a:schemeClr val="accent1"/>
                </a:solidFill>
              </a:rPr>
              <a:t>Další </a:t>
            </a:r>
            <a:r>
              <a:rPr lang="cs-CZ" b="1" dirty="0">
                <a:solidFill>
                  <a:schemeClr val="accent1"/>
                </a:solidFill>
              </a:rPr>
              <a:t>otázky spojené s povinnou elektronickou </a:t>
            </a:r>
            <a:endParaRPr lang="cs-CZ" b="1" dirty="0" smtClean="0">
              <a:solidFill>
                <a:schemeClr val="accent1"/>
              </a:solidFill>
            </a:endParaRPr>
          </a:p>
          <a:p>
            <a:pPr algn="ctr"/>
            <a:r>
              <a:rPr lang="cs-CZ" b="1" dirty="0" smtClean="0">
                <a:solidFill>
                  <a:schemeClr val="accent1"/>
                </a:solidFill>
              </a:rPr>
              <a:t>komunikací </a:t>
            </a:r>
            <a:r>
              <a:rPr lang="cs-CZ" b="1" dirty="0">
                <a:solidFill>
                  <a:schemeClr val="accent1"/>
                </a:solidFill>
              </a:rPr>
              <a:t>v zadávacím </a:t>
            </a:r>
            <a:r>
              <a:rPr lang="cs-CZ" b="1" dirty="0" smtClean="0">
                <a:solidFill>
                  <a:schemeClr val="accent1"/>
                </a:solidFill>
              </a:rPr>
              <a:t>řízení</a:t>
            </a:r>
            <a:endParaRPr lang="cs-CZ" dirty="0">
              <a:solidFill>
                <a:schemeClr val="accent1"/>
              </a:solidFill>
            </a:endParaRPr>
          </a:p>
        </p:txBody>
      </p:sp>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3587241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680520"/>
          </a:xfrm>
        </p:spPr>
        <p:txBody>
          <a:bodyPr>
            <a:normAutofit/>
          </a:bodyPr>
          <a:lstStyle/>
          <a:p>
            <a:pPr algn="just"/>
            <a:r>
              <a:rPr lang="cs-CZ" dirty="0" smtClean="0"/>
              <a:t>pokud zadavatel nepoužije datovou schránku nebo elektronický nástroj, </a:t>
            </a:r>
          </a:p>
          <a:p>
            <a:pPr algn="just"/>
            <a:r>
              <a:rPr lang="cs-CZ" dirty="0" smtClean="0"/>
              <a:t>musí poslat </a:t>
            </a:r>
            <a:r>
              <a:rPr lang="cs-CZ" b="1" dirty="0" smtClean="0"/>
              <a:t>datovou zprávu podepsanou platným uznávaným elektronickým podpisem</a:t>
            </a:r>
            <a:r>
              <a:rPr lang="cs-CZ" dirty="0" smtClean="0"/>
              <a:t>: </a:t>
            </a:r>
          </a:p>
          <a:p>
            <a:pPr marL="457200" indent="-457200" algn="just">
              <a:buFont typeface="Wingdings" panose="05000000000000000000" pitchFamily="2" charset="2"/>
              <a:buChar char="§"/>
            </a:pPr>
            <a:r>
              <a:rPr lang="cs-CZ" sz="2200" dirty="0"/>
              <a:t>výzva </a:t>
            </a:r>
            <a:r>
              <a:rPr lang="cs-CZ" sz="2200" dirty="0" smtClean="0"/>
              <a:t>určená </a:t>
            </a:r>
            <a:r>
              <a:rPr lang="cs-CZ" sz="2200" dirty="0"/>
              <a:t>účastníkům zadávacího řízení </a:t>
            </a:r>
          </a:p>
          <a:p>
            <a:pPr marL="457200" indent="-457200" algn="just">
              <a:buFont typeface="Wingdings" panose="05000000000000000000" pitchFamily="2" charset="2"/>
              <a:buChar char="§"/>
            </a:pPr>
            <a:r>
              <a:rPr lang="cs-CZ" sz="2200" dirty="0"/>
              <a:t>oznámení o výběru dodavatele </a:t>
            </a:r>
          </a:p>
          <a:p>
            <a:pPr marL="457200" indent="-457200" algn="just">
              <a:buFont typeface="Wingdings" panose="05000000000000000000" pitchFamily="2" charset="2"/>
              <a:buChar char="§"/>
            </a:pPr>
            <a:r>
              <a:rPr lang="cs-CZ" sz="2200" dirty="0"/>
              <a:t>rozhodnutí o nejvhodnějším návrhu v soutěži o návrh </a:t>
            </a:r>
          </a:p>
          <a:p>
            <a:pPr marL="457200" indent="-457200" algn="just">
              <a:buFont typeface="Wingdings" panose="05000000000000000000" pitchFamily="2" charset="2"/>
              <a:buChar char="§"/>
            </a:pPr>
            <a:r>
              <a:rPr lang="cs-CZ" sz="2200" dirty="0"/>
              <a:t>vyloučení účastníka zadávacího řízení </a:t>
            </a:r>
          </a:p>
        </p:txBody>
      </p:sp>
      <p:sp>
        <p:nvSpPr>
          <p:cNvPr id="3" name="Nadpis 2"/>
          <p:cNvSpPr>
            <a:spLocks noGrp="1"/>
          </p:cNvSpPr>
          <p:nvPr>
            <p:ph type="title"/>
          </p:nvPr>
        </p:nvSpPr>
        <p:spPr>
          <a:xfrm>
            <a:off x="395536" y="1268760"/>
            <a:ext cx="8291264" cy="432048"/>
          </a:xfrm>
        </p:spPr>
        <p:txBody>
          <a:bodyPr/>
          <a:lstStyle/>
          <a:p>
            <a:r>
              <a:rPr lang="cs-CZ" dirty="0"/>
              <a:t>Podpis </a:t>
            </a:r>
            <a:r>
              <a:rPr lang="cs-CZ" dirty="0" smtClean="0"/>
              <a:t>v zadávacím řízení (§ </a:t>
            </a:r>
            <a:r>
              <a:rPr lang="cs-CZ" dirty="0"/>
              <a:t>211 odst. </a:t>
            </a:r>
            <a:r>
              <a:rPr lang="cs-CZ" dirty="0" smtClean="0"/>
              <a:t>5)</a:t>
            </a:r>
            <a:endParaRPr lang="cs-CZ" dirty="0"/>
          </a:p>
        </p:txBody>
      </p:sp>
    </p:spTree>
    <p:extLst>
      <p:ext uri="{BB962C8B-B14F-4D97-AF65-F5344CB8AC3E}">
        <p14:creationId xmlns:p14="http://schemas.microsoft.com/office/powerpoint/2010/main" val="18433567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v případě el. formy nabídky, je nutné v el. podobě předložit i doklad o poskytnutí jistoty (v případě bankovní záruky = originál záruční listiny) </a:t>
            </a:r>
          </a:p>
          <a:p>
            <a:pPr algn="just"/>
            <a:r>
              <a:rPr lang="cs-CZ" dirty="0"/>
              <a:t>předkládání originálů záruční listiny v listinné podobě není možné, zákon pro tento případ neobsahuje žádnou zvláštní výjimku </a:t>
            </a:r>
          </a:p>
          <a:p>
            <a:r>
              <a:rPr lang="cs-CZ" dirty="0">
                <a:hlinkClick r:id="rId2"/>
              </a:rPr>
              <a:t>http://</a:t>
            </a:r>
            <a:r>
              <a:rPr lang="cs-CZ" dirty="0" smtClean="0">
                <a:hlinkClick r:id="rId2"/>
              </a:rPr>
              <a:t>www.portal-vz.cz/cs/Jak-na-zadavani-verejnych-zakazek/Metodiky-stanoviska/Metodicka-doporuceni</a:t>
            </a:r>
            <a:r>
              <a:rPr lang="cs-CZ" dirty="0" smtClean="0"/>
              <a:t> </a:t>
            </a:r>
            <a:endParaRPr lang="cs-CZ" dirty="0"/>
          </a:p>
        </p:txBody>
      </p:sp>
      <p:sp>
        <p:nvSpPr>
          <p:cNvPr id="3" name="Nadpis 2"/>
          <p:cNvSpPr>
            <a:spLocks noGrp="1"/>
          </p:cNvSpPr>
          <p:nvPr>
            <p:ph type="title"/>
          </p:nvPr>
        </p:nvSpPr>
        <p:spPr/>
        <p:txBody>
          <a:bodyPr/>
          <a:lstStyle/>
          <a:p>
            <a:r>
              <a:rPr lang="cs-CZ" dirty="0"/>
              <a:t>Bankovní záruka</a:t>
            </a:r>
          </a:p>
        </p:txBody>
      </p:sp>
    </p:spTree>
    <p:extLst>
      <p:ext uri="{BB962C8B-B14F-4D97-AF65-F5344CB8AC3E}">
        <p14:creationId xmlns:p14="http://schemas.microsoft.com/office/powerpoint/2010/main" val="292789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Možnosti elektronické komunikace</a:t>
            </a:r>
            <a:endParaRPr lang="cs-CZ" dirty="0"/>
          </a:p>
        </p:txBody>
      </p:sp>
      <p:graphicFrame>
        <p:nvGraphicFramePr>
          <p:cNvPr id="6" name="Zástupný symbol pro obsah 5"/>
          <p:cNvGraphicFramePr>
            <a:graphicFrameLocks noGrp="1"/>
          </p:cNvGraphicFramePr>
          <p:nvPr>
            <p:ph idx="1"/>
            <p:extLst/>
          </p:nvPr>
        </p:nvGraphicFramePr>
        <p:xfrm>
          <a:off x="395288" y="2204864"/>
          <a:ext cx="8291512"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66934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 221 </a:t>
            </a:r>
          </a:p>
          <a:p>
            <a:pPr algn="just"/>
            <a:r>
              <a:rPr lang="cs-CZ" dirty="0"/>
              <a:t>Zadavatel nesmí odmítnout elektronickou fakturu vystavenou dodavatelem za plnění veřejné zakázky z důvodu jejího formátu, který je v souladu s evropským standardem elektronické faktury.</a:t>
            </a:r>
          </a:p>
        </p:txBody>
      </p:sp>
      <p:sp>
        <p:nvSpPr>
          <p:cNvPr id="3" name="Nadpis 2"/>
          <p:cNvSpPr>
            <a:spLocks noGrp="1"/>
          </p:cNvSpPr>
          <p:nvPr>
            <p:ph type="title"/>
          </p:nvPr>
        </p:nvSpPr>
        <p:spPr/>
        <p:txBody>
          <a:bodyPr/>
          <a:lstStyle/>
          <a:p>
            <a:r>
              <a:rPr lang="cs-CZ" dirty="0"/>
              <a:t>Fakturace za plnění VZ</a:t>
            </a:r>
          </a:p>
        </p:txBody>
      </p:sp>
    </p:spTree>
    <p:extLst>
      <p:ext uri="{BB962C8B-B14F-4D97-AF65-F5344CB8AC3E}">
        <p14:creationId xmlns:p14="http://schemas.microsoft.com/office/powerpoint/2010/main" val="999050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§103 odst. 1 písm. c) povinnost v ZD </a:t>
            </a:r>
            <a:r>
              <a:rPr lang="cs-CZ" dirty="0" smtClean="0"/>
              <a:t>stanovit </a:t>
            </a:r>
            <a:r>
              <a:rPr lang="cs-CZ" dirty="0"/>
              <a:t>formu a způsob podání nabídek; </a:t>
            </a:r>
          </a:p>
          <a:p>
            <a:pPr marL="457200" indent="-457200" algn="just">
              <a:buFont typeface="Arial" panose="020B0604020202020204" pitchFamily="34" charset="0"/>
              <a:buChar char="•"/>
            </a:pPr>
            <a:r>
              <a:rPr lang="cs-CZ" dirty="0" smtClean="0"/>
              <a:t>listinné </a:t>
            </a:r>
            <a:r>
              <a:rPr lang="cs-CZ" dirty="0"/>
              <a:t>nabídky </a:t>
            </a:r>
            <a:r>
              <a:rPr lang="cs-CZ" dirty="0" smtClean="0"/>
              <a:t>– povinnost </a:t>
            </a:r>
            <a:r>
              <a:rPr lang="cs-CZ" dirty="0"/>
              <a:t>určit místo pro podání nabídek a vymezit požadavek na uzavření a označení obálky </a:t>
            </a:r>
            <a:r>
              <a:rPr lang="cs-CZ" dirty="0" smtClean="0"/>
              <a:t>s nabídkou </a:t>
            </a:r>
            <a:r>
              <a:rPr lang="cs-CZ" dirty="0"/>
              <a:t>(§107 odst. 2), </a:t>
            </a:r>
          </a:p>
          <a:p>
            <a:pPr marL="457200" indent="-457200" algn="just">
              <a:buFont typeface="Arial" panose="020B0604020202020204" pitchFamily="34" charset="0"/>
              <a:buChar char="•"/>
            </a:pPr>
            <a:r>
              <a:rPr lang="cs-CZ" dirty="0" smtClean="0"/>
              <a:t>el</a:t>
            </a:r>
            <a:r>
              <a:rPr lang="cs-CZ" dirty="0"/>
              <a:t>. nabídky </a:t>
            </a:r>
            <a:r>
              <a:rPr lang="cs-CZ" dirty="0" smtClean="0"/>
              <a:t>- určit </a:t>
            </a:r>
            <a:r>
              <a:rPr lang="cs-CZ" dirty="0"/>
              <a:t>elektronický nástroj, jehož prostřednictvím má být nabídka </a:t>
            </a:r>
            <a:r>
              <a:rPr lang="cs-CZ" dirty="0" smtClean="0"/>
              <a:t>v elektronické </a:t>
            </a:r>
            <a:r>
              <a:rPr lang="cs-CZ" dirty="0"/>
              <a:t>podobě </a:t>
            </a:r>
            <a:r>
              <a:rPr lang="cs-CZ" dirty="0" smtClean="0"/>
              <a:t>podána, požadavky na šifrování.</a:t>
            </a:r>
            <a:endParaRPr lang="cs-CZ" dirty="0"/>
          </a:p>
          <a:p>
            <a:pPr algn="just"/>
            <a:endParaRPr lang="cs-CZ" dirty="0"/>
          </a:p>
        </p:txBody>
      </p:sp>
      <p:sp>
        <p:nvSpPr>
          <p:cNvPr id="3" name="Nadpis 2"/>
          <p:cNvSpPr>
            <a:spLocks noGrp="1"/>
          </p:cNvSpPr>
          <p:nvPr>
            <p:ph type="title"/>
          </p:nvPr>
        </p:nvSpPr>
        <p:spPr/>
        <p:txBody>
          <a:bodyPr/>
          <a:lstStyle/>
          <a:p>
            <a:r>
              <a:rPr lang="cs-CZ" dirty="0" smtClean="0"/>
              <a:t>Požadavek zadavatele na nabídky</a:t>
            </a:r>
            <a:endParaRPr lang="cs-CZ" dirty="0"/>
          </a:p>
        </p:txBody>
      </p:sp>
    </p:spTree>
    <p:extLst>
      <p:ext uri="{BB962C8B-B14F-4D97-AF65-F5344CB8AC3E}">
        <p14:creationId xmlns:p14="http://schemas.microsoft.com/office/powerpoint/2010/main" val="1471091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636912"/>
            <a:ext cx="8291264" cy="3816424"/>
          </a:xfrm>
        </p:spPr>
        <p:txBody>
          <a:bodyPr/>
          <a:lstStyle/>
          <a:p>
            <a:pPr algn="just"/>
            <a:r>
              <a:rPr lang="cs-CZ" dirty="0" smtClean="0"/>
              <a:t>§ 108 </a:t>
            </a:r>
            <a:r>
              <a:rPr lang="cs-CZ" dirty="0"/>
              <a:t>odst. 1 </a:t>
            </a:r>
            <a:r>
              <a:rPr lang="cs-CZ" dirty="0" smtClean="0"/>
              <a:t>– zadavatel </a:t>
            </a:r>
            <a:r>
              <a:rPr lang="cs-CZ" dirty="0"/>
              <a:t>provede otevírání obálek</a:t>
            </a:r>
          </a:p>
          <a:p>
            <a:pPr algn="just"/>
            <a:r>
              <a:rPr lang="cs-CZ" dirty="0" smtClean="0"/>
              <a:t>§ 109 </a:t>
            </a:r>
            <a:r>
              <a:rPr lang="cs-CZ" dirty="0"/>
              <a:t>odst. 1 </a:t>
            </a:r>
            <a:r>
              <a:rPr lang="cs-CZ" dirty="0" smtClean="0"/>
              <a:t>– otevřením </a:t>
            </a:r>
            <a:r>
              <a:rPr lang="cs-CZ" dirty="0"/>
              <a:t>nabídky v el. podobě se rozumí zpřístupnění jejího obsahu zadavateli</a:t>
            </a:r>
          </a:p>
          <a:p>
            <a:pPr algn="just"/>
            <a:r>
              <a:rPr lang="cs-CZ" dirty="0"/>
              <a:t>-zadavatel nemá povinnost vyhotovit protokol o otevírání nabídek </a:t>
            </a:r>
          </a:p>
        </p:txBody>
      </p:sp>
      <p:sp>
        <p:nvSpPr>
          <p:cNvPr id="3" name="Nadpis 2"/>
          <p:cNvSpPr>
            <a:spLocks noGrp="1"/>
          </p:cNvSpPr>
          <p:nvPr>
            <p:ph type="title"/>
          </p:nvPr>
        </p:nvSpPr>
        <p:spPr/>
        <p:txBody>
          <a:bodyPr/>
          <a:lstStyle/>
          <a:p>
            <a:r>
              <a:rPr lang="cs-CZ" dirty="0"/>
              <a:t>Otevírání </a:t>
            </a:r>
            <a:r>
              <a:rPr lang="cs-CZ" dirty="0" smtClean="0"/>
              <a:t>elektronických nabídek</a:t>
            </a:r>
            <a:endParaRPr lang="cs-CZ" dirty="0"/>
          </a:p>
        </p:txBody>
      </p:sp>
    </p:spTree>
    <p:extLst>
      <p:ext uri="{BB962C8B-B14F-4D97-AF65-F5344CB8AC3E}">
        <p14:creationId xmlns:p14="http://schemas.microsoft.com/office/powerpoint/2010/main" val="3287395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r>
              <a:rPr lang="cs-CZ" dirty="0" smtClean="0"/>
              <a:t>V případě zadávacího řízení zahájeného předběžným oznámením (UŘ, JŘSU, řízení </a:t>
            </a:r>
            <a:r>
              <a:rPr lang="cs-CZ" dirty="0"/>
              <a:t>ve zjednodušeném </a:t>
            </a:r>
            <a:r>
              <a:rPr lang="cs-CZ" dirty="0" smtClean="0"/>
              <a:t>režimu) vzniká </a:t>
            </a:r>
            <a:r>
              <a:rPr lang="cs-CZ" dirty="0"/>
              <a:t>dodavateli účast </a:t>
            </a:r>
            <a:r>
              <a:rPr lang="cs-CZ" dirty="0" smtClean="0"/>
              <a:t>vyjádřením </a:t>
            </a:r>
            <a:r>
              <a:rPr lang="cs-CZ" dirty="0"/>
              <a:t>jeho předběžného zájmu </a:t>
            </a:r>
          </a:p>
          <a:p>
            <a:pPr marL="457200" indent="-457200" algn="just">
              <a:buFont typeface="Courier New" panose="02070309020205020404" pitchFamily="49" charset="0"/>
              <a:buChar char="o"/>
            </a:pPr>
            <a:r>
              <a:rPr lang="cs-CZ" dirty="0" smtClean="0"/>
              <a:t>§ 58 </a:t>
            </a:r>
            <a:r>
              <a:rPr lang="cs-CZ" dirty="0"/>
              <a:t>odst. 5 </a:t>
            </a:r>
            <a:r>
              <a:rPr lang="cs-CZ" dirty="0" smtClean="0"/>
              <a:t>ZZVZ: předběžný </a:t>
            </a:r>
            <a:r>
              <a:rPr lang="cs-CZ" dirty="0"/>
              <a:t>zájem je možné vyjádřit jakoukoli formou </a:t>
            </a:r>
            <a:r>
              <a:rPr lang="cs-CZ" dirty="0" smtClean="0"/>
              <a:t>– tedy </a:t>
            </a:r>
            <a:r>
              <a:rPr lang="cs-CZ" dirty="0"/>
              <a:t>i </a:t>
            </a:r>
            <a:r>
              <a:rPr lang="cs-CZ" dirty="0" err="1" smtClean="0"/>
              <a:t>listinně</a:t>
            </a:r>
            <a:r>
              <a:rPr lang="cs-CZ" dirty="0" smtClean="0"/>
              <a:t> nebo ústn</a:t>
            </a:r>
            <a:r>
              <a:rPr lang="cs-CZ" dirty="0"/>
              <a:t>ě</a:t>
            </a:r>
            <a:r>
              <a:rPr lang="cs-CZ" dirty="0" smtClean="0"/>
              <a:t> </a:t>
            </a:r>
            <a:endParaRPr lang="cs-CZ" dirty="0"/>
          </a:p>
          <a:p>
            <a:pPr marL="457200" indent="-457200" algn="just">
              <a:buFont typeface="Courier New" panose="02070309020205020404" pitchFamily="49" charset="0"/>
              <a:buChar char="o"/>
            </a:pPr>
            <a:r>
              <a:rPr lang="cs-CZ" dirty="0" smtClean="0"/>
              <a:t>§ 129 </a:t>
            </a:r>
            <a:r>
              <a:rPr lang="cs-CZ" dirty="0"/>
              <a:t>odst. 4 </a:t>
            </a:r>
            <a:r>
              <a:rPr lang="cs-CZ" dirty="0" smtClean="0"/>
              <a:t>ZZVZ: požadavek </a:t>
            </a:r>
            <a:r>
              <a:rPr lang="cs-CZ" dirty="0"/>
              <a:t>na písemnou formu vyjádření předběžného zájmu </a:t>
            </a:r>
            <a:r>
              <a:rPr lang="cs-CZ" dirty="0" smtClean="0"/>
              <a:t>- nutné</a:t>
            </a:r>
            <a:r>
              <a:rPr lang="cs-CZ" dirty="0"/>
              <a:t>, aby předběžný zájem byl po nabytí účinnosti </a:t>
            </a:r>
            <a:r>
              <a:rPr lang="cs-CZ" dirty="0" smtClean="0"/>
              <a:t>§ 211 </a:t>
            </a:r>
            <a:r>
              <a:rPr lang="cs-CZ" dirty="0"/>
              <a:t>odst. 3 vyjadřován elektronicky</a:t>
            </a:r>
          </a:p>
          <a:p>
            <a:pPr algn="just"/>
            <a:endParaRPr lang="cs-CZ" dirty="0"/>
          </a:p>
        </p:txBody>
      </p:sp>
      <p:sp>
        <p:nvSpPr>
          <p:cNvPr id="3" name="Nadpis 2"/>
          <p:cNvSpPr>
            <a:spLocks noGrp="1"/>
          </p:cNvSpPr>
          <p:nvPr>
            <p:ph type="title"/>
          </p:nvPr>
        </p:nvSpPr>
        <p:spPr/>
        <p:txBody>
          <a:bodyPr/>
          <a:lstStyle/>
          <a:p>
            <a:r>
              <a:rPr lang="cs-CZ" dirty="0"/>
              <a:t>Vyjádření předběžného zájmu</a:t>
            </a:r>
          </a:p>
        </p:txBody>
      </p:sp>
    </p:spTree>
    <p:extLst>
      <p:ext uri="{BB962C8B-B14F-4D97-AF65-F5344CB8AC3E}">
        <p14:creationId xmlns:p14="http://schemas.microsoft.com/office/powerpoint/2010/main" val="4196213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708920"/>
            <a:ext cx="8291264" cy="3744416"/>
          </a:xfrm>
        </p:spPr>
        <p:txBody>
          <a:bodyPr/>
          <a:lstStyle/>
          <a:p>
            <a:pPr algn="just"/>
            <a:r>
              <a:rPr lang="cs-CZ" dirty="0"/>
              <a:t>§ 51 odst. 1 - zadávací řízení je ukončeno uzavřením smlouvy</a:t>
            </a:r>
          </a:p>
          <a:p>
            <a:pPr algn="just"/>
            <a:r>
              <a:rPr lang="cs-CZ" dirty="0" smtClean="0"/>
              <a:t>§ 51 </a:t>
            </a:r>
            <a:r>
              <a:rPr lang="cs-CZ" dirty="0"/>
              <a:t>odst. 3 </a:t>
            </a:r>
            <a:r>
              <a:rPr lang="cs-CZ" dirty="0" smtClean="0"/>
              <a:t>- povinná </a:t>
            </a:r>
            <a:r>
              <a:rPr lang="cs-CZ" dirty="0"/>
              <a:t>písemná forma smlouvy</a:t>
            </a:r>
          </a:p>
          <a:p>
            <a:pPr algn="just"/>
            <a:r>
              <a:rPr lang="cs-CZ" dirty="0" smtClean="0"/>
              <a:t>§ 211 </a:t>
            </a:r>
            <a:r>
              <a:rPr lang="cs-CZ" dirty="0"/>
              <a:t>odst. 3 </a:t>
            </a:r>
            <a:r>
              <a:rPr lang="cs-CZ" dirty="0" smtClean="0"/>
              <a:t>- povinnost </a:t>
            </a:r>
            <a:r>
              <a:rPr lang="cs-CZ" dirty="0"/>
              <a:t>komunikovat (v zadávacím řízení) </a:t>
            </a:r>
            <a:r>
              <a:rPr lang="cs-CZ" dirty="0" smtClean="0"/>
              <a:t>elektronicky</a:t>
            </a:r>
            <a:endParaRPr lang="cs-CZ" dirty="0"/>
          </a:p>
        </p:txBody>
      </p:sp>
      <p:sp>
        <p:nvSpPr>
          <p:cNvPr id="3" name="Nadpis 2"/>
          <p:cNvSpPr>
            <a:spLocks noGrp="1"/>
          </p:cNvSpPr>
          <p:nvPr>
            <p:ph type="title"/>
          </p:nvPr>
        </p:nvSpPr>
        <p:spPr/>
        <p:txBody>
          <a:bodyPr/>
          <a:lstStyle/>
          <a:p>
            <a:r>
              <a:rPr lang="cs-CZ" dirty="0"/>
              <a:t>Uzavření smlouvy</a:t>
            </a:r>
          </a:p>
        </p:txBody>
      </p:sp>
    </p:spTree>
    <p:extLst>
      <p:ext uri="{BB962C8B-B14F-4D97-AF65-F5344CB8AC3E}">
        <p14:creationId xmlns:p14="http://schemas.microsoft.com/office/powerpoint/2010/main" val="3556421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endParaRPr lang="cs-CZ" dirty="0" smtClean="0"/>
          </a:p>
          <a:p>
            <a:pPr algn="just"/>
            <a:r>
              <a:rPr lang="cs-CZ" dirty="0" smtClean="0"/>
              <a:t>Obecně stačí v zadávacím řízení kopie dokladů (§ 45 odst. 1 ZZVZ)</a:t>
            </a:r>
          </a:p>
          <a:p>
            <a:pPr algn="just"/>
            <a:r>
              <a:rPr lang="cs-CZ" dirty="0" smtClean="0"/>
              <a:t>ALE</a:t>
            </a:r>
          </a:p>
          <a:p>
            <a:pPr algn="just"/>
            <a:r>
              <a:rPr lang="cs-CZ" dirty="0" smtClean="0"/>
              <a:t>§122 </a:t>
            </a:r>
            <a:r>
              <a:rPr lang="cs-CZ" dirty="0"/>
              <a:t>odst. </a:t>
            </a:r>
            <a:r>
              <a:rPr lang="cs-CZ" dirty="0" smtClean="0"/>
              <a:t>3 ZZVZ</a:t>
            </a:r>
            <a:endParaRPr lang="cs-CZ" dirty="0"/>
          </a:p>
          <a:p>
            <a:pPr algn="just"/>
            <a:r>
              <a:rPr lang="cs-CZ" dirty="0"/>
              <a:t>Zadavatel odešle vybranému dodavateli výzvu k předložení</a:t>
            </a:r>
          </a:p>
          <a:p>
            <a:pPr algn="just"/>
            <a:r>
              <a:rPr lang="cs-CZ" dirty="0"/>
              <a:t>a) originálů nebo ověřených kopií dokladů o jeho kvalifikaci, pokud je již nemá k </a:t>
            </a:r>
            <a:r>
              <a:rPr lang="cs-CZ" dirty="0" smtClean="0"/>
              <a:t>dispozici</a:t>
            </a:r>
            <a:endParaRPr lang="cs-CZ" dirty="0"/>
          </a:p>
        </p:txBody>
      </p:sp>
      <p:sp>
        <p:nvSpPr>
          <p:cNvPr id="3" name="Nadpis 2"/>
          <p:cNvSpPr>
            <a:spLocks noGrp="1"/>
          </p:cNvSpPr>
          <p:nvPr>
            <p:ph type="title"/>
          </p:nvPr>
        </p:nvSpPr>
        <p:spPr/>
        <p:txBody>
          <a:bodyPr/>
          <a:lstStyle/>
          <a:p>
            <a:r>
              <a:rPr lang="cs-CZ" dirty="0"/>
              <a:t>Originály nebo ověřené kopie dokladů o </a:t>
            </a:r>
            <a:r>
              <a:rPr lang="cs-CZ" dirty="0" smtClean="0"/>
              <a:t/>
            </a:r>
            <a:br>
              <a:rPr lang="cs-CZ" dirty="0" smtClean="0"/>
            </a:br>
            <a:r>
              <a:rPr lang="cs-CZ" dirty="0" smtClean="0"/>
              <a:t>kvalifikaci</a:t>
            </a:r>
            <a:endParaRPr lang="cs-CZ" dirty="0"/>
          </a:p>
        </p:txBody>
      </p:sp>
    </p:spTree>
    <p:extLst>
      <p:ext uri="{BB962C8B-B14F-4D97-AF65-F5344CB8AC3E}">
        <p14:creationId xmlns:p14="http://schemas.microsoft.com/office/powerpoint/2010/main" val="23190633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endParaRPr lang="cs-CZ" dirty="0" smtClean="0">
              <a:hlinkClick r:id="rId2"/>
            </a:endParaRPr>
          </a:p>
          <a:p>
            <a:r>
              <a:rPr lang="cs-CZ" dirty="0">
                <a:hlinkClick r:id="rId3"/>
              </a:rPr>
              <a:t>http://</a:t>
            </a:r>
            <a:r>
              <a:rPr lang="cs-CZ" dirty="0" smtClean="0">
                <a:hlinkClick r:id="rId3"/>
              </a:rPr>
              <a:t>www.portal-vz.cz/getmedia/b6106226-09c6-411d-a2ab-22f1f7b87607/180906_Zakladni-otazky-k-povinne-elektronicke-komunikaci-2018_5.docx</a:t>
            </a:r>
            <a:endParaRPr lang="cs-CZ" dirty="0" smtClean="0"/>
          </a:p>
          <a:p>
            <a:endParaRPr lang="cs-CZ" dirty="0"/>
          </a:p>
          <a:p>
            <a:r>
              <a:rPr lang="cs-CZ" dirty="0" smtClean="0">
                <a:hlinkClick r:id="rId2"/>
              </a:rPr>
              <a:t>http</a:t>
            </a:r>
            <a:r>
              <a:rPr lang="cs-CZ" dirty="0">
                <a:hlinkClick r:id="rId2"/>
              </a:rPr>
              <a:t>://</a:t>
            </a:r>
            <a:r>
              <a:rPr lang="cs-CZ" dirty="0" smtClean="0">
                <a:hlinkClick r:id="rId2"/>
              </a:rPr>
              <a:t>www.portal-vz.cz/getmedia/6cb1336d-17b5-4996-9286-94f46ec71820/Aktualita_povinna-elektronizace-od-18-10_4.docx</a:t>
            </a:r>
            <a:endParaRPr lang="cs-CZ" dirty="0" smtClean="0"/>
          </a:p>
          <a:p>
            <a:endParaRPr lang="cs-CZ" dirty="0"/>
          </a:p>
          <a:p>
            <a:endParaRPr lang="cs-CZ" dirty="0"/>
          </a:p>
        </p:txBody>
      </p:sp>
      <p:sp>
        <p:nvSpPr>
          <p:cNvPr id="3" name="Nadpis 2"/>
          <p:cNvSpPr>
            <a:spLocks noGrp="1"/>
          </p:cNvSpPr>
          <p:nvPr>
            <p:ph type="title"/>
          </p:nvPr>
        </p:nvSpPr>
        <p:spPr/>
        <p:txBody>
          <a:bodyPr/>
          <a:lstStyle/>
          <a:p>
            <a:r>
              <a:rPr lang="cs-CZ" dirty="0"/>
              <a:t>Povinná elektronická komunikace v zadávacích řízeních</a:t>
            </a:r>
          </a:p>
        </p:txBody>
      </p:sp>
    </p:spTree>
    <p:extLst>
      <p:ext uri="{BB962C8B-B14F-4D97-AF65-F5344CB8AC3E}">
        <p14:creationId xmlns:p14="http://schemas.microsoft.com/office/powerpoint/2010/main" val="18018841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spcBef>
                <a:spcPts val="0"/>
              </a:spcBef>
              <a:spcAft>
                <a:spcPts val="600"/>
              </a:spcAft>
            </a:pPr>
            <a:endParaRPr lang="cs-CZ" sz="2400" dirty="0" smtClean="0"/>
          </a:p>
          <a:p>
            <a:pPr algn="just">
              <a:spcBef>
                <a:spcPts val="0"/>
              </a:spcBef>
              <a:spcAft>
                <a:spcPts val="600"/>
              </a:spcAft>
            </a:pPr>
            <a:r>
              <a:rPr lang="cs-CZ" dirty="0" smtClean="0"/>
              <a:t>Povinnost vést písemnou komunikaci v zadávacím řízení elektronicky pro „zbývající“ zadavatele</a:t>
            </a:r>
            <a:br>
              <a:rPr lang="cs-CZ" dirty="0" smtClean="0"/>
            </a:br>
            <a:r>
              <a:rPr lang="cs-CZ" dirty="0" smtClean="0"/>
              <a:t>- § 279 odst. 2</a:t>
            </a:r>
          </a:p>
          <a:p>
            <a:pPr algn="just">
              <a:spcBef>
                <a:spcPts val="0"/>
              </a:spcBef>
              <a:spcAft>
                <a:spcPts val="600"/>
              </a:spcAft>
            </a:pPr>
            <a:endParaRPr lang="cs-CZ" dirty="0"/>
          </a:p>
          <a:p>
            <a:pPr algn="just">
              <a:spcBef>
                <a:spcPts val="0"/>
              </a:spcBef>
              <a:spcAft>
                <a:spcPts val="600"/>
              </a:spcAft>
            </a:pPr>
            <a:r>
              <a:rPr lang="cs-CZ" dirty="0" smtClean="0"/>
              <a:t>Přednostní vyžadování dokladů pro kvalifikaci evidovaných s systému e-</a:t>
            </a:r>
            <a:r>
              <a:rPr lang="cs-CZ" dirty="0" err="1" smtClean="0"/>
              <a:t>Certis</a:t>
            </a:r>
            <a:r>
              <a:rPr lang="cs-CZ" dirty="0" smtClean="0"/>
              <a:t/>
            </a:r>
            <a:br>
              <a:rPr lang="cs-CZ" dirty="0" smtClean="0"/>
            </a:br>
            <a:r>
              <a:rPr lang="cs-CZ" dirty="0" smtClean="0"/>
              <a:t>- § 279 odst. 4 (odkaz na § 86 odst.1)</a:t>
            </a:r>
          </a:p>
          <a:p>
            <a:pPr algn="just">
              <a:spcBef>
                <a:spcPts val="0"/>
              </a:spcBef>
              <a:spcAft>
                <a:spcPts val="600"/>
              </a:spcAft>
            </a:pPr>
            <a:r>
              <a:rPr lang="cs-CZ" u="sng" dirty="0">
                <a:hlinkClick r:id="rId2"/>
              </a:rPr>
              <a:t>https://ec.europa.eu/growth/tools-databases/ecertis/</a:t>
            </a:r>
            <a:endParaRPr lang="cs-CZ" dirty="0" smtClean="0"/>
          </a:p>
        </p:txBody>
      </p:sp>
      <p:sp>
        <p:nvSpPr>
          <p:cNvPr id="3" name="Nadpis 2"/>
          <p:cNvSpPr>
            <a:spLocks noGrp="1"/>
          </p:cNvSpPr>
          <p:nvPr>
            <p:ph type="title"/>
          </p:nvPr>
        </p:nvSpPr>
        <p:spPr/>
        <p:txBody>
          <a:bodyPr/>
          <a:lstStyle/>
          <a:p>
            <a:r>
              <a:rPr lang="cs-CZ" dirty="0" smtClean="0"/>
              <a:t>Odložená účinnost na 18. 10. 2018</a:t>
            </a:r>
            <a:endParaRPr lang="cs-CZ" dirty="0"/>
          </a:p>
        </p:txBody>
      </p:sp>
    </p:spTree>
    <p:extLst>
      <p:ext uri="{BB962C8B-B14F-4D97-AF65-F5344CB8AC3E}">
        <p14:creationId xmlns:p14="http://schemas.microsoft.com/office/powerpoint/2010/main" val="3818969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4581128"/>
            <a:ext cx="8291264" cy="1872208"/>
          </a:xfrm>
        </p:spPr>
        <p:txBody>
          <a:bodyPr>
            <a:normAutofit/>
          </a:bodyPr>
          <a:lstStyle/>
          <a:p>
            <a:pPr algn="r"/>
            <a:endParaRPr lang="cs-CZ" dirty="0" smtClean="0"/>
          </a:p>
          <a:p>
            <a:pPr algn="r"/>
            <a:endParaRPr lang="cs-CZ" dirty="0"/>
          </a:p>
        </p:txBody>
      </p:sp>
      <p:sp>
        <p:nvSpPr>
          <p:cNvPr id="3" name="Nadpis 2"/>
          <p:cNvSpPr>
            <a:spLocks noGrp="1"/>
          </p:cNvSpPr>
          <p:nvPr>
            <p:ph type="title"/>
          </p:nvPr>
        </p:nvSpPr>
        <p:spPr>
          <a:xfrm>
            <a:off x="395536" y="2852936"/>
            <a:ext cx="8291264" cy="720080"/>
          </a:xfrm>
        </p:spPr>
        <p:txBody>
          <a:bodyPr/>
          <a:lstStyle/>
          <a:p>
            <a:pPr algn="ctr"/>
            <a:r>
              <a:rPr lang="cs-CZ" sz="4000" dirty="0" smtClean="0"/>
              <a:t>Děkuji za pozornost</a:t>
            </a:r>
            <a:endParaRPr lang="cs-CZ" sz="4000" dirty="0"/>
          </a:p>
        </p:txBody>
      </p:sp>
    </p:spTree>
    <p:extLst>
      <p:ext uri="{BB962C8B-B14F-4D97-AF65-F5344CB8AC3E}">
        <p14:creationId xmlns:p14="http://schemas.microsoft.com/office/powerpoint/2010/main" val="3264951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a:t>Na jakou komunikaci se povinnost vztahuje?</a:t>
            </a:r>
          </a:p>
        </p:txBody>
      </p:sp>
    </p:spTree>
    <p:extLst>
      <p:ext uri="{BB962C8B-B14F-4D97-AF65-F5344CB8AC3E}">
        <p14:creationId xmlns:p14="http://schemas.microsoft.com/office/powerpoint/2010/main" val="212232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Na písemnou komunikaci </a:t>
            </a:r>
          </a:p>
          <a:p>
            <a:pPr marL="457200" indent="-457200">
              <a:buFont typeface="Courier New" panose="02070309020205020404" pitchFamily="49" charset="0"/>
              <a:buChar char="o"/>
            </a:pPr>
            <a:r>
              <a:rPr lang="cs-CZ" dirty="0" smtClean="0"/>
              <a:t>v zadávacím řízení nebo </a:t>
            </a:r>
          </a:p>
          <a:p>
            <a:pPr marL="457200" indent="-457200">
              <a:buFont typeface="Courier New" panose="02070309020205020404" pitchFamily="49" charset="0"/>
              <a:buChar char="o"/>
            </a:pPr>
            <a:r>
              <a:rPr lang="cs-CZ" dirty="0" smtClean="0"/>
              <a:t>při zvláštním postupu</a:t>
            </a:r>
          </a:p>
          <a:p>
            <a:pPr marL="1200150" lvl="1" indent="-457200">
              <a:buFont typeface="Courier New" panose="02070309020205020404" pitchFamily="49" charset="0"/>
              <a:buChar char="o"/>
            </a:pPr>
            <a:r>
              <a:rPr lang="cs-CZ" dirty="0" smtClean="0"/>
              <a:t>VZ na základě rámcové dohody</a:t>
            </a:r>
          </a:p>
          <a:p>
            <a:pPr marL="1200150" lvl="1" indent="-457200">
              <a:buFont typeface="Courier New" panose="02070309020205020404" pitchFamily="49" charset="0"/>
              <a:buChar char="o"/>
            </a:pPr>
            <a:r>
              <a:rPr lang="cs-CZ" dirty="0" smtClean="0"/>
              <a:t>VZ zadávané v DNS</a:t>
            </a:r>
          </a:p>
          <a:p>
            <a:pPr marL="1200150" lvl="1" indent="-457200">
              <a:buFont typeface="Courier New" panose="02070309020205020404" pitchFamily="49" charset="0"/>
              <a:buChar char="o"/>
            </a:pPr>
            <a:r>
              <a:rPr lang="cs-CZ" dirty="0" smtClean="0"/>
              <a:t>soutěž o návrh</a:t>
            </a:r>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273922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852936"/>
            <a:ext cx="8291264" cy="504056"/>
          </a:xfrm>
        </p:spPr>
        <p:txBody>
          <a:bodyPr/>
          <a:lstStyle/>
          <a:p>
            <a:pPr algn="ctr"/>
            <a:r>
              <a:rPr lang="cs-CZ" dirty="0"/>
              <a:t>Na koho a od kdy se povinná elektronická komunikace v zadávacím řízení vztahuje?</a:t>
            </a:r>
            <a:br>
              <a:rPr lang="cs-CZ" dirty="0"/>
            </a:br>
            <a:endParaRPr lang="cs-CZ" dirty="0"/>
          </a:p>
        </p:txBody>
      </p:sp>
    </p:spTree>
    <p:extLst>
      <p:ext uri="{BB962C8B-B14F-4D97-AF65-F5344CB8AC3E}">
        <p14:creationId xmlns:p14="http://schemas.microsoft.com/office/powerpoint/2010/main" val="963268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556792"/>
            <a:ext cx="8424936" cy="4896544"/>
          </a:xfrm>
        </p:spPr>
        <p:txBody>
          <a:bodyPr>
            <a:normAutofit lnSpcReduction="10000"/>
          </a:bodyPr>
          <a:lstStyle/>
          <a:p>
            <a:pPr marL="457200" indent="-457200" algn="just">
              <a:buFont typeface="Arial" panose="020B0604020202020204" pitchFamily="34" charset="0"/>
              <a:buChar char="•"/>
            </a:pPr>
            <a:r>
              <a:rPr lang="cs-CZ" dirty="0" smtClean="0"/>
              <a:t>uplatní se na</a:t>
            </a:r>
            <a:r>
              <a:rPr lang="cs-CZ" b="1" dirty="0" smtClean="0"/>
              <a:t> zadavatele </a:t>
            </a:r>
            <a:r>
              <a:rPr lang="cs-CZ" b="1" dirty="0"/>
              <a:t>i dodavatele </a:t>
            </a:r>
            <a:endParaRPr lang="cs-CZ" b="1" dirty="0" smtClean="0"/>
          </a:p>
          <a:p>
            <a:pPr marL="457200" indent="-457200" algn="just">
              <a:buFont typeface="Arial" panose="020B0604020202020204" pitchFamily="34" charset="0"/>
              <a:buChar char="•"/>
            </a:pPr>
            <a:endParaRPr lang="cs-CZ" sz="1600" dirty="0"/>
          </a:p>
          <a:p>
            <a:pPr marL="457200" indent="-457200" algn="just">
              <a:buFont typeface="Arial" panose="020B0604020202020204" pitchFamily="34" charset="0"/>
              <a:buChar char="•"/>
            </a:pPr>
            <a:r>
              <a:rPr lang="cs-CZ" b="1" dirty="0" smtClean="0"/>
              <a:t>18</a:t>
            </a:r>
            <a:r>
              <a:rPr lang="cs-CZ" b="1" dirty="0"/>
              <a:t>. dubna 2017 </a:t>
            </a:r>
            <a:r>
              <a:rPr lang="cs-CZ" dirty="0" smtClean="0"/>
              <a:t>– v zadávacích řízeních zadavatelů</a:t>
            </a:r>
            <a:r>
              <a:rPr lang="cs-CZ" dirty="0"/>
              <a:t>:</a:t>
            </a:r>
            <a:endParaRPr lang="cs-CZ" dirty="0" smtClean="0"/>
          </a:p>
          <a:p>
            <a:pPr marL="1160463" lvl="1" indent="-457200" algn="just">
              <a:buFont typeface="Courier New" panose="02070309020205020404" pitchFamily="49" charset="0"/>
              <a:buChar char="o"/>
            </a:pPr>
            <a:r>
              <a:rPr lang="cs-CZ" dirty="0" smtClean="0"/>
              <a:t>organizačních složek státu</a:t>
            </a:r>
          </a:p>
          <a:p>
            <a:pPr marL="1160463" lvl="1" indent="-457200" algn="just">
              <a:buFont typeface="Courier New" panose="02070309020205020404" pitchFamily="49" charset="0"/>
              <a:buChar char="o"/>
            </a:pPr>
            <a:r>
              <a:rPr lang="cs-CZ" dirty="0" smtClean="0"/>
              <a:t>ČNB</a:t>
            </a:r>
          </a:p>
          <a:p>
            <a:pPr marL="1160463" lvl="1" indent="-457200" algn="just">
              <a:buFont typeface="Courier New" panose="02070309020205020404" pitchFamily="49" charset="0"/>
              <a:buChar char="o"/>
            </a:pPr>
            <a:r>
              <a:rPr lang="cs-CZ" dirty="0" smtClean="0"/>
              <a:t>centrálních zadavatelů </a:t>
            </a:r>
          </a:p>
          <a:p>
            <a:pPr marL="457200" indent="-457200" algn="just">
              <a:buFont typeface="Arial" panose="020B0604020202020204" pitchFamily="34" charset="0"/>
              <a:buChar char="•"/>
            </a:pPr>
            <a:endParaRPr lang="cs-CZ" sz="1600" dirty="0"/>
          </a:p>
          <a:p>
            <a:pPr marL="457200" indent="-457200" algn="just">
              <a:buFont typeface="Arial" panose="020B0604020202020204" pitchFamily="34" charset="0"/>
              <a:buChar char="•"/>
            </a:pPr>
            <a:r>
              <a:rPr lang="cs-CZ" b="1" dirty="0"/>
              <a:t>18. října 2018 </a:t>
            </a:r>
            <a:r>
              <a:rPr lang="cs-CZ" dirty="0"/>
              <a:t>– </a:t>
            </a:r>
            <a:r>
              <a:rPr lang="cs-CZ" dirty="0" smtClean="0"/>
              <a:t>v zadávacích řízeních všech ostatních zadavatelů</a:t>
            </a:r>
            <a:endParaRPr lang="cs-CZ" dirty="0"/>
          </a:p>
          <a:p>
            <a:pPr algn="just"/>
            <a:endParaRPr lang="cs-CZ" dirty="0"/>
          </a:p>
        </p:txBody>
      </p:sp>
    </p:spTree>
    <p:extLst>
      <p:ext uri="{BB962C8B-B14F-4D97-AF65-F5344CB8AC3E}">
        <p14:creationId xmlns:p14="http://schemas.microsoft.com/office/powerpoint/2010/main" val="912011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3727</TotalTime>
  <Words>3328</Words>
  <Application>Microsoft Office PowerPoint</Application>
  <PresentationFormat>Předvádění na obrazovce (4:3)</PresentationFormat>
  <Paragraphs>330</Paragraphs>
  <Slides>58</Slides>
  <Notes>28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58</vt:i4>
      </vt:variant>
    </vt:vector>
  </HeadingPairs>
  <TitlesOfParts>
    <vt:vector size="64" baseType="lpstr">
      <vt:lpstr>Arial</vt:lpstr>
      <vt:lpstr>Calibri</vt:lpstr>
      <vt:lpstr>Courier New</vt:lpstr>
      <vt:lpstr>Symbol</vt:lpstr>
      <vt:lpstr>Wingdings</vt:lpstr>
      <vt:lpstr>MMR_klas</vt:lpstr>
      <vt:lpstr>Povinná elektronizace podle zákona o zadávání veřejných zakázek</vt:lpstr>
      <vt:lpstr>Elektronizace VZ</vt:lpstr>
      <vt:lpstr>§ 211 odst. 1, 3 ZZVZ</vt:lpstr>
      <vt:lpstr>Možnosti komunikace</vt:lpstr>
      <vt:lpstr>Možnosti elektronické komunikace</vt:lpstr>
      <vt:lpstr>Na jakou komunikaci se povinnost vztahuje?</vt:lpstr>
      <vt:lpstr>Prezentace aplikace PowerPoint</vt:lpstr>
      <vt:lpstr>Na koho a od kdy se povinná elektronická komunikace v zadávacím řízení vztahuje? </vt:lpstr>
      <vt:lpstr>Prezentace aplikace PowerPoint</vt:lpstr>
      <vt:lpstr>Co s probíhajícími zadávacími řízeními?</vt:lpstr>
      <vt:lpstr>Prezentace aplikace PowerPoint</vt:lpstr>
      <vt:lpstr>Prezentace aplikace PowerPoint</vt:lpstr>
      <vt:lpstr>Elektronická komunikace</vt:lpstr>
      <vt:lpstr>Elektronický nástroj</vt:lpstr>
      <vt:lpstr>Elektronický nástroj (§ 213 ZZVZ)</vt:lpstr>
      <vt:lpstr>Elektronický nástroj (§ 213 ZZVZ)</vt:lpstr>
      <vt:lpstr>Elektronický nástroj</vt:lpstr>
      <vt:lpstr>Datové schránky</vt:lpstr>
      <vt:lpstr>Je nutné veškerou elektronickou komunikaci provádět prostřednictvím elektronického nástroje?</vt:lpstr>
      <vt:lpstr>§ 211 odst. 2 ZZVZ</vt:lpstr>
      <vt:lpstr>Elektronická komunikace</vt:lpstr>
      <vt:lpstr>Prezentace aplikace PowerPoint</vt:lpstr>
      <vt:lpstr>Kdy elektronická komunikace není povinná  </vt:lpstr>
      <vt:lpstr>Ve vztahu k zadávacím řízením</vt:lpstr>
      <vt:lpstr>Mimo zadávací řízení </vt:lpstr>
      <vt:lpstr>Prezentace aplikace PowerPoint</vt:lpstr>
      <vt:lpstr>Prezentace aplikace PowerPoint</vt:lpstr>
      <vt:lpstr>Prezentace aplikace PowerPoint</vt:lpstr>
      <vt:lpstr>Prezentace aplikace PowerPoint</vt:lpstr>
      <vt:lpstr>Musí mít zadavatel k dispozici elektronický nástroj?</vt:lpstr>
      <vt:lpstr>Prezentace aplikace PowerPoint</vt:lpstr>
      <vt:lpstr>Povinnosti zadavatele – zadávací řízení</vt:lpstr>
      <vt:lpstr>Povinnosti dodavatele</vt:lpstr>
      <vt:lpstr>Důsledky nedodržení elektronické formy</vt:lpstr>
      <vt:lpstr>Požadavek zákona (ZZVZ)</vt:lpstr>
      <vt:lpstr>Vztah § 211 odst. 3 a OZ</vt:lpstr>
      <vt:lpstr>Neplatnost</vt:lpstr>
      <vt:lpstr>Smysl a účel § 211 odst. 3</vt:lpstr>
      <vt:lpstr>Následky neplatnosti dle OZ</vt:lpstr>
      <vt:lpstr>Povaha neplatnosti</vt:lpstr>
      <vt:lpstr>Závěry</vt:lpstr>
      <vt:lpstr>Zhojení neplatného právního jednání</vt:lpstr>
      <vt:lpstr>Které elektronické nástroje umožňují přijímání nabídek?</vt:lpstr>
      <vt:lpstr>Prezentace aplikace PowerPoint</vt:lpstr>
      <vt:lpstr>Mohu používat stávající profil zadavatele?</vt:lpstr>
      <vt:lpstr>Prezentace aplikace PowerPoint</vt:lpstr>
      <vt:lpstr>Prezentace aplikace PowerPoint</vt:lpstr>
      <vt:lpstr>Podpis v zadávacím řízení (§ 211 odst. 5)</vt:lpstr>
      <vt:lpstr>Bankovní záruka</vt:lpstr>
      <vt:lpstr>Fakturace za plnění VZ</vt:lpstr>
      <vt:lpstr>Požadavek zadavatele na nabídky</vt:lpstr>
      <vt:lpstr>Otevírání elektronických nabídek</vt:lpstr>
      <vt:lpstr>Vyjádření předběžného zájmu</vt:lpstr>
      <vt:lpstr>Uzavření smlouvy</vt:lpstr>
      <vt:lpstr>Originály nebo ověřené kopie dokladů o  kvalifikaci</vt:lpstr>
      <vt:lpstr>Povinná elektronická komunikace v zadávacích řízeních</vt:lpstr>
      <vt:lpstr>Odložená účinnost na 18. 10. 2018</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Vaner Lukáš</dc:creator>
  <cp:lastModifiedBy>Nedvědická Jana</cp:lastModifiedBy>
  <cp:revision>158</cp:revision>
  <cp:lastPrinted>2018-10-01T15:27:13Z</cp:lastPrinted>
  <dcterms:created xsi:type="dcterms:W3CDTF">2014-02-26T13:05:03Z</dcterms:created>
  <dcterms:modified xsi:type="dcterms:W3CDTF">2018-10-16T10:59:21Z</dcterms:modified>
</cp:coreProperties>
</file>